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60" r:id="rId4"/>
    <p:sldId id="273" r:id="rId5"/>
    <p:sldId id="258" r:id="rId6"/>
    <p:sldId id="270" r:id="rId7"/>
    <p:sldId id="261" r:id="rId8"/>
    <p:sldId id="262" r:id="rId9"/>
    <p:sldId id="259" r:id="rId10"/>
    <p:sldId id="263" r:id="rId11"/>
    <p:sldId id="264" r:id="rId12"/>
    <p:sldId id="266" r:id="rId13"/>
    <p:sldId id="274" r:id="rId14"/>
    <p:sldId id="265" r:id="rId15"/>
    <p:sldId id="269" r:id="rId16"/>
    <p:sldId id="275" r:id="rId17"/>
    <p:sldId id="276" r:id="rId18"/>
    <p:sldId id="271" r:id="rId19"/>
    <p:sldId id="277" r:id="rId20"/>
    <p:sldId id="278" r:id="rId21"/>
    <p:sldId id="279" r:id="rId22"/>
    <p:sldId id="280" r:id="rId23"/>
    <p:sldId id="281" r:id="rId24"/>
    <p:sldId id="286" r:id="rId25"/>
    <p:sldId id="282" r:id="rId26"/>
    <p:sldId id="283" r:id="rId27"/>
    <p:sldId id="288" r:id="rId28"/>
    <p:sldId id="284" r:id="rId29"/>
    <p:sldId id="287" r:id="rId30"/>
    <p:sldId id="285" r:id="rId31"/>
    <p:sldId id="289" r:id="rId32"/>
    <p:sldId id="290" r:id="rId33"/>
    <p:sldId id="291" r:id="rId34"/>
    <p:sldId id="292" r:id="rId35"/>
    <p:sldId id="293" r:id="rId36"/>
    <p:sldId id="294" r:id="rId37"/>
    <p:sldId id="295" r:id="rId38"/>
    <p:sldId id="296" r:id="rId39"/>
    <p:sldId id="272" r:id="rId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07" autoAdjust="0"/>
  </p:normalViewPr>
  <p:slideViewPr>
    <p:cSldViewPr snapToGrid="0">
      <p:cViewPr varScale="1">
        <p:scale>
          <a:sx n="72" d="100"/>
          <a:sy n="72" d="100"/>
        </p:scale>
        <p:origin x="840" y="72"/>
      </p:cViewPr>
      <p:guideLst/>
    </p:cSldViewPr>
  </p:slideViewPr>
  <p:notesTextViewPr>
    <p:cViewPr>
      <p:scale>
        <a:sx n="1" d="1"/>
        <a:sy n="1" d="1"/>
      </p:scale>
      <p:origin x="0" y="0"/>
    </p:cViewPr>
  </p:notesTextViewPr>
  <p:notesViewPr>
    <p:cSldViewPr snapToGrid="0">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73AED30-EEC3-4011-B6F6-50FA46EF3BBF}" type="datetimeFigureOut">
              <a:rPr lang="en-US" smtClean="0"/>
              <a:t>8/4/2020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42C64BB-B0A1-4DE1-B07F-ADDC9DD8B59B}" type="slidenum">
              <a:rPr lang="en-US" smtClean="0"/>
              <a:t>‹#›</a:t>
            </a:fld>
            <a:endParaRPr lang="en-US" dirty="0"/>
          </a:p>
        </p:txBody>
      </p:sp>
    </p:spTree>
    <p:extLst>
      <p:ext uri="{BB962C8B-B14F-4D97-AF65-F5344CB8AC3E}">
        <p14:creationId xmlns:p14="http://schemas.microsoft.com/office/powerpoint/2010/main" val="350005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900" dirty="0"/>
          </a:p>
        </p:txBody>
      </p:sp>
      <p:sp>
        <p:nvSpPr>
          <p:cNvPr id="4" name="Slide Number Placeholder 3"/>
          <p:cNvSpPr>
            <a:spLocks noGrp="1"/>
          </p:cNvSpPr>
          <p:nvPr>
            <p:ph type="sldNum" sz="quarter" idx="10"/>
          </p:nvPr>
        </p:nvSpPr>
        <p:spPr/>
        <p:txBody>
          <a:bodyPr/>
          <a:lstStyle/>
          <a:p>
            <a:fld id="{942C64BB-B0A1-4DE1-B07F-ADDC9DD8B59B}" type="slidenum">
              <a:rPr lang="en-US" smtClean="0"/>
              <a:t>1</a:t>
            </a:fld>
            <a:endParaRPr lang="en-US" dirty="0"/>
          </a:p>
        </p:txBody>
      </p:sp>
    </p:spTree>
    <p:extLst>
      <p:ext uri="{BB962C8B-B14F-4D97-AF65-F5344CB8AC3E}">
        <p14:creationId xmlns:p14="http://schemas.microsoft.com/office/powerpoint/2010/main" val="192708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31</a:t>
            </a:fld>
            <a:endParaRPr lang="en-US" dirty="0"/>
          </a:p>
        </p:txBody>
      </p:sp>
    </p:spTree>
    <p:extLst>
      <p:ext uri="{BB962C8B-B14F-4D97-AF65-F5344CB8AC3E}">
        <p14:creationId xmlns:p14="http://schemas.microsoft.com/office/powerpoint/2010/main" val="165568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33</a:t>
            </a:fld>
            <a:endParaRPr lang="en-US" dirty="0"/>
          </a:p>
        </p:txBody>
      </p:sp>
    </p:spTree>
    <p:extLst>
      <p:ext uri="{BB962C8B-B14F-4D97-AF65-F5344CB8AC3E}">
        <p14:creationId xmlns:p14="http://schemas.microsoft.com/office/powerpoint/2010/main" val="249775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35</a:t>
            </a:fld>
            <a:endParaRPr lang="en-US" dirty="0"/>
          </a:p>
        </p:txBody>
      </p:sp>
    </p:spTree>
    <p:extLst>
      <p:ext uri="{BB962C8B-B14F-4D97-AF65-F5344CB8AC3E}">
        <p14:creationId xmlns:p14="http://schemas.microsoft.com/office/powerpoint/2010/main" val="4588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37</a:t>
            </a:fld>
            <a:endParaRPr lang="en-US" dirty="0"/>
          </a:p>
        </p:txBody>
      </p:sp>
    </p:spTree>
    <p:extLst>
      <p:ext uri="{BB962C8B-B14F-4D97-AF65-F5344CB8AC3E}">
        <p14:creationId xmlns:p14="http://schemas.microsoft.com/office/powerpoint/2010/main" val="68380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39</a:t>
            </a:fld>
            <a:endParaRPr lang="en-US" dirty="0"/>
          </a:p>
        </p:txBody>
      </p:sp>
    </p:spTree>
    <p:extLst>
      <p:ext uri="{BB962C8B-B14F-4D97-AF65-F5344CB8AC3E}">
        <p14:creationId xmlns:p14="http://schemas.microsoft.com/office/powerpoint/2010/main" val="424710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2</a:t>
            </a:fld>
            <a:endParaRPr lang="en-US" dirty="0"/>
          </a:p>
        </p:txBody>
      </p:sp>
    </p:spTree>
    <p:extLst>
      <p:ext uri="{BB962C8B-B14F-4D97-AF65-F5344CB8AC3E}">
        <p14:creationId xmlns:p14="http://schemas.microsoft.com/office/powerpoint/2010/main" val="61368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10</a:t>
            </a:fld>
            <a:endParaRPr lang="en-US" dirty="0"/>
          </a:p>
        </p:txBody>
      </p:sp>
    </p:spTree>
    <p:extLst>
      <p:ext uri="{BB962C8B-B14F-4D97-AF65-F5344CB8AC3E}">
        <p14:creationId xmlns:p14="http://schemas.microsoft.com/office/powerpoint/2010/main" val="241396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14</a:t>
            </a:fld>
            <a:endParaRPr lang="en-US" dirty="0"/>
          </a:p>
        </p:txBody>
      </p:sp>
    </p:spTree>
    <p:extLst>
      <p:ext uri="{BB962C8B-B14F-4D97-AF65-F5344CB8AC3E}">
        <p14:creationId xmlns:p14="http://schemas.microsoft.com/office/powerpoint/2010/main" val="136125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18</a:t>
            </a:fld>
            <a:endParaRPr lang="en-US" dirty="0"/>
          </a:p>
        </p:txBody>
      </p:sp>
    </p:spTree>
    <p:extLst>
      <p:ext uri="{BB962C8B-B14F-4D97-AF65-F5344CB8AC3E}">
        <p14:creationId xmlns:p14="http://schemas.microsoft.com/office/powerpoint/2010/main" val="248675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24</a:t>
            </a:fld>
            <a:endParaRPr lang="en-US" dirty="0"/>
          </a:p>
        </p:txBody>
      </p:sp>
    </p:spTree>
    <p:extLst>
      <p:ext uri="{BB962C8B-B14F-4D97-AF65-F5344CB8AC3E}">
        <p14:creationId xmlns:p14="http://schemas.microsoft.com/office/powerpoint/2010/main" val="42957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25</a:t>
            </a:fld>
            <a:endParaRPr lang="en-US" dirty="0"/>
          </a:p>
        </p:txBody>
      </p:sp>
    </p:spTree>
    <p:extLst>
      <p:ext uri="{BB962C8B-B14F-4D97-AF65-F5344CB8AC3E}">
        <p14:creationId xmlns:p14="http://schemas.microsoft.com/office/powerpoint/2010/main" val="52191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27</a:t>
            </a:fld>
            <a:endParaRPr lang="en-US" dirty="0"/>
          </a:p>
        </p:txBody>
      </p:sp>
    </p:spTree>
    <p:extLst>
      <p:ext uri="{BB962C8B-B14F-4D97-AF65-F5344CB8AC3E}">
        <p14:creationId xmlns:p14="http://schemas.microsoft.com/office/powerpoint/2010/main" val="182507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C64BB-B0A1-4DE1-B07F-ADDC9DD8B59B}" type="slidenum">
              <a:rPr lang="en-US" smtClean="0"/>
              <a:t>29</a:t>
            </a:fld>
            <a:endParaRPr lang="en-US" dirty="0"/>
          </a:p>
        </p:txBody>
      </p:sp>
    </p:spTree>
    <p:extLst>
      <p:ext uri="{BB962C8B-B14F-4D97-AF65-F5344CB8AC3E}">
        <p14:creationId xmlns:p14="http://schemas.microsoft.com/office/powerpoint/2010/main" val="22258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341322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252619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44320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401549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5830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2238532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229182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269974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41771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309141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303283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8637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392285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265448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29507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C70907D-680B-4EA0-940F-6127AC5D1C18}"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AA8DFC-3575-4B74-924F-50CB793EB639}" type="slidenum">
              <a:rPr lang="en-US" smtClean="0"/>
              <a:t>‹#›</a:t>
            </a:fld>
            <a:endParaRPr lang="en-US" dirty="0"/>
          </a:p>
        </p:txBody>
      </p:sp>
    </p:spTree>
    <p:extLst>
      <p:ext uri="{BB962C8B-B14F-4D97-AF65-F5344CB8AC3E}">
        <p14:creationId xmlns:p14="http://schemas.microsoft.com/office/powerpoint/2010/main" val="402323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70907D-680B-4EA0-940F-6127AC5D1C18}" type="datetimeFigureOut">
              <a:rPr lang="en-US" smtClean="0"/>
              <a:t>8/4/2020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AA8DFC-3575-4B74-924F-50CB793EB639}" type="slidenum">
              <a:rPr lang="en-US" smtClean="0"/>
              <a:t>‹#›</a:t>
            </a:fld>
            <a:endParaRPr lang="en-US" dirty="0"/>
          </a:p>
        </p:txBody>
      </p:sp>
    </p:spTree>
    <p:extLst>
      <p:ext uri="{BB962C8B-B14F-4D97-AF65-F5344CB8AC3E}">
        <p14:creationId xmlns:p14="http://schemas.microsoft.com/office/powerpoint/2010/main" val="410219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researchguides.worldbankimflib.org/orci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m-edms.imf.org/cyberdocs/viewdocument.asp?doc=6517800&amp;lib=DMSDR1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30B9-BBB9-4C0A-9D0C-E32DDAE37513}"/>
              </a:ext>
            </a:extLst>
          </p:cNvPr>
          <p:cNvSpPr>
            <a:spLocks noGrp="1"/>
          </p:cNvSpPr>
          <p:nvPr>
            <p:ph type="ctrTitle"/>
          </p:nvPr>
        </p:nvSpPr>
        <p:spPr>
          <a:xfrm>
            <a:off x="1102550" y="1857947"/>
            <a:ext cx="3864988" cy="1310559"/>
          </a:xfrm>
        </p:spPr>
        <p:txBody>
          <a:bodyPr anchor="ctr" anchorCtr="0"/>
          <a:lstStyle/>
          <a:p>
            <a:pPr algn="ctr"/>
            <a:r>
              <a:rPr lang="en-US" sz="8800" dirty="0"/>
              <a:t>MCM</a:t>
            </a:r>
          </a:p>
        </p:txBody>
      </p:sp>
      <p:sp>
        <p:nvSpPr>
          <p:cNvPr id="5" name="Title 1">
            <a:extLst>
              <a:ext uri="{FF2B5EF4-FFF2-40B4-BE49-F238E27FC236}">
                <a16:creationId xmlns:a16="http://schemas.microsoft.com/office/drawing/2014/main" id="{F74468C2-F848-4F9F-89EA-01AF464F860B}"/>
              </a:ext>
            </a:extLst>
          </p:cNvPr>
          <p:cNvSpPr txBox="1">
            <a:spLocks/>
          </p:cNvSpPr>
          <p:nvPr/>
        </p:nvSpPr>
        <p:spPr>
          <a:xfrm>
            <a:off x="1102550" y="4100613"/>
            <a:ext cx="9041701" cy="102259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dirty="0">
                <a:solidFill>
                  <a:schemeClr val="tx1"/>
                </a:solidFill>
              </a:rPr>
              <a:t>Presentation to SPR (digital workplace), Knowledge Management Unit, Skills Shed (winning idea), HR1 team, Talent Inventory team, COM (eLibrary), and RES (IMF researchers site).</a:t>
            </a:r>
          </a:p>
        </p:txBody>
      </p:sp>
      <p:pic>
        <p:nvPicPr>
          <p:cNvPr id="3" name="Picture 2">
            <a:extLst>
              <a:ext uri="{FF2B5EF4-FFF2-40B4-BE49-F238E27FC236}">
                <a16:creationId xmlns:a16="http://schemas.microsoft.com/office/drawing/2014/main" id="{B1486C29-7B9B-44F2-A775-268607314638}"/>
              </a:ext>
            </a:extLst>
          </p:cNvPr>
          <p:cNvPicPr>
            <a:picLocks noChangeAspect="1"/>
          </p:cNvPicPr>
          <p:nvPr/>
        </p:nvPicPr>
        <p:blipFill>
          <a:blip r:embed="rId3"/>
          <a:stretch>
            <a:fillRect/>
          </a:stretch>
        </p:blipFill>
        <p:spPr>
          <a:xfrm>
            <a:off x="4620398" y="1611058"/>
            <a:ext cx="4531083" cy="1818705"/>
          </a:xfrm>
          <a:prstGeom prst="rect">
            <a:avLst/>
          </a:prstGeom>
        </p:spPr>
      </p:pic>
      <p:sp>
        <p:nvSpPr>
          <p:cNvPr id="6" name="Title 1">
            <a:extLst>
              <a:ext uri="{FF2B5EF4-FFF2-40B4-BE49-F238E27FC236}">
                <a16:creationId xmlns:a16="http://schemas.microsoft.com/office/drawing/2014/main" id="{009759DB-ED95-4420-A7AD-C116325ACDD4}"/>
              </a:ext>
            </a:extLst>
          </p:cNvPr>
          <p:cNvSpPr txBox="1">
            <a:spLocks/>
          </p:cNvSpPr>
          <p:nvPr/>
        </p:nvSpPr>
        <p:spPr>
          <a:xfrm>
            <a:off x="6936378" y="5794054"/>
            <a:ext cx="5100471" cy="89974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tx1"/>
                </a:solidFill>
              </a:rPr>
              <a:t>By Claudia Jadrijevic and Emeric Lai Tim</a:t>
            </a:r>
          </a:p>
          <a:p>
            <a:r>
              <a:rPr lang="en-US" sz="2000" dirty="0">
                <a:solidFill>
                  <a:schemeClr val="tx1"/>
                </a:solidFill>
              </a:rPr>
              <a:t>September 4, 2018</a:t>
            </a:r>
          </a:p>
        </p:txBody>
      </p:sp>
    </p:spTree>
    <p:extLst>
      <p:ext uri="{BB962C8B-B14F-4D97-AF65-F5344CB8AC3E}">
        <p14:creationId xmlns:p14="http://schemas.microsoft.com/office/powerpoint/2010/main" val="116214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p:txBody>
          <a:bodyPr/>
          <a:lstStyle/>
          <a:p>
            <a:r>
              <a:rPr lang="en-US" dirty="0"/>
              <a:t>Data Sources… </a:t>
            </a:r>
            <a:r>
              <a:rPr lang="en-US" sz="2400" dirty="0"/>
              <a:t>continued</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677334" y="1461052"/>
            <a:ext cx="8596668" cy="5108146"/>
          </a:xfrm>
        </p:spPr>
        <p:txBody>
          <a:bodyPr>
            <a:noAutofit/>
          </a:bodyPr>
          <a:lstStyle/>
          <a:p>
            <a:r>
              <a:rPr lang="en-US" sz="2200" b="1" dirty="0">
                <a:solidFill>
                  <a:srgbClr val="92D050"/>
                </a:solidFill>
              </a:rPr>
              <a:t>Self-declared areas of expertise. </a:t>
            </a:r>
            <a:r>
              <a:rPr lang="en-US" sz="2200" dirty="0"/>
              <a:t>Staff select from the Enterprise Business Vocabulary (EBV) the economic topics they have expertise with, plus other skills. </a:t>
            </a:r>
          </a:p>
          <a:p>
            <a:endParaRPr lang="en-US" sz="2200" dirty="0"/>
          </a:p>
          <a:p>
            <a:r>
              <a:rPr lang="en-US" sz="2200" b="1" dirty="0">
                <a:solidFill>
                  <a:srgbClr val="92D050"/>
                </a:solidFill>
              </a:rPr>
              <a:t>Self-declared language(s).</a:t>
            </a:r>
          </a:p>
          <a:p>
            <a:endParaRPr lang="en-US" sz="2200" dirty="0"/>
          </a:p>
          <a:p>
            <a:r>
              <a:rPr lang="en-US" sz="2200" b="1" dirty="0">
                <a:solidFill>
                  <a:srgbClr val="92D050"/>
                </a:solidFill>
              </a:rPr>
              <a:t>Institutional Repository (IR). </a:t>
            </a:r>
            <a:r>
              <a:rPr lang="en-US" sz="2200" dirty="0"/>
              <a:t>Internal papers and TA reports.</a:t>
            </a:r>
          </a:p>
          <a:p>
            <a:endParaRPr lang="en-US" sz="2200" dirty="0"/>
          </a:p>
          <a:p>
            <a:r>
              <a:rPr lang="en-US" sz="2200" b="1" dirty="0">
                <a:solidFill>
                  <a:srgbClr val="92D050"/>
                </a:solidFill>
              </a:rPr>
              <a:t>External Publications. </a:t>
            </a:r>
            <a:r>
              <a:rPr lang="en-US" sz="2200" dirty="0"/>
              <a:t>Curated staff CV in electronic format, including a biography, education and work experience.</a:t>
            </a:r>
          </a:p>
          <a:p>
            <a:endParaRPr lang="en-US" sz="2200" dirty="0"/>
          </a:p>
          <a:p>
            <a:r>
              <a:rPr lang="en-US" sz="2200" b="1" dirty="0">
                <a:solidFill>
                  <a:srgbClr val="92D050"/>
                </a:solidFill>
              </a:rPr>
              <a:t>Internal documents from eDocs DM</a:t>
            </a:r>
            <a:r>
              <a:rPr lang="en-US" sz="2200" dirty="0"/>
              <a:t>.</a:t>
            </a:r>
          </a:p>
          <a:p>
            <a:endParaRPr lang="en-US" sz="2200" dirty="0"/>
          </a:p>
          <a:p>
            <a:pPr marL="0" indent="0">
              <a:buNone/>
            </a:pPr>
            <a:endParaRPr lang="en-US" sz="2200" dirty="0"/>
          </a:p>
        </p:txBody>
      </p:sp>
    </p:spTree>
    <p:extLst>
      <p:ext uri="{BB962C8B-B14F-4D97-AF65-F5344CB8AC3E}">
        <p14:creationId xmlns:p14="http://schemas.microsoft.com/office/powerpoint/2010/main" val="85821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549939" y="948286"/>
            <a:ext cx="5546061" cy="3534261"/>
          </a:xfrm>
        </p:spPr>
        <p:txBody>
          <a:bodyPr>
            <a:noAutofit/>
          </a:bodyPr>
          <a:lstStyle/>
          <a:p>
            <a:r>
              <a:rPr lang="en-US" sz="4800" dirty="0"/>
              <a:t>LIVE DEMO!   </a:t>
            </a:r>
            <a:br>
              <a:rPr lang="en-US" sz="4800" dirty="0"/>
            </a:br>
            <a:r>
              <a:rPr lang="en-US" sz="4800" dirty="0"/>
              <a:t/>
            </a:r>
            <a:br>
              <a:rPr lang="en-US" sz="4800" dirty="0"/>
            </a:br>
            <a:r>
              <a:rPr lang="en-US" sz="4800" dirty="0"/>
              <a:t/>
            </a:r>
            <a:br>
              <a:rPr lang="en-US" sz="4800" dirty="0"/>
            </a:br>
            <a:r>
              <a:rPr lang="en-US" sz="4800" dirty="0"/>
              <a:t>     </a:t>
            </a:r>
            <a:r>
              <a:rPr lang="en-US" sz="4800" dirty="0">
                <a:solidFill>
                  <a:schemeClr val="tx1"/>
                </a:solidFill>
              </a:rPr>
              <a:t>Let’s Dive In …</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28163" y="1517716"/>
            <a:ext cx="8596668" cy="4551927"/>
          </a:xfrm>
        </p:spPr>
        <p:txBody>
          <a:bodyPr>
            <a:normAutofit/>
          </a:bodyPr>
          <a:lstStyle/>
          <a:p>
            <a:endParaRPr lang="en-US" sz="2800" dirty="0"/>
          </a:p>
          <a:p>
            <a:pPr marL="0" indent="0">
              <a:buNone/>
            </a:pPr>
            <a:endParaRPr lang="en-US" sz="2800" dirty="0"/>
          </a:p>
        </p:txBody>
      </p:sp>
      <p:pic>
        <p:nvPicPr>
          <p:cNvPr id="5" name="Picture 4">
            <a:extLst>
              <a:ext uri="{FF2B5EF4-FFF2-40B4-BE49-F238E27FC236}">
                <a16:creationId xmlns:a16="http://schemas.microsoft.com/office/drawing/2014/main" id="{A053C783-EC32-4B3F-BD03-93ACFDD1A234}"/>
              </a:ext>
            </a:extLst>
          </p:cNvPr>
          <p:cNvPicPr>
            <a:picLocks noChangeAspect="1"/>
          </p:cNvPicPr>
          <p:nvPr/>
        </p:nvPicPr>
        <p:blipFill>
          <a:blip r:embed="rId2"/>
          <a:stretch>
            <a:fillRect/>
          </a:stretch>
        </p:blipFill>
        <p:spPr>
          <a:xfrm>
            <a:off x="6006330" y="2876550"/>
            <a:ext cx="2752725" cy="1104900"/>
          </a:xfrm>
          <a:prstGeom prst="rect">
            <a:avLst/>
          </a:prstGeom>
        </p:spPr>
      </p:pic>
    </p:spTree>
    <p:extLst>
      <p:ext uri="{BB962C8B-B14F-4D97-AF65-F5344CB8AC3E}">
        <p14:creationId xmlns:p14="http://schemas.microsoft.com/office/powerpoint/2010/main" val="18362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259322" y="311995"/>
            <a:ext cx="8596668" cy="681872"/>
          </a:xfrm>
        </p:spPr>
        <p:txBody>
          <a:bodyPr/>
          <a:lstStyle/>
          <a:p>
            <a:r>
              <a:rPr lang="en-US" dirty="0"/>
              <a:t>Lessons learned (1)</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388305" y="1192546"/>
            <a:ext cx="9183077" cy="5353459"/>
          </a:xfrm>
        </p:spPr>
        <p:txBody>
          <a:bodyPr>
            <a:noAutofit/>
          </a:bodyPr>
          <a:lstStyle/>
          <a:p>
            <a:pPr marL="0" indent="0">
              <a:buNone/>
            </a:pPr>
            <a:r>
              <a:rPr lang="en-US" sz="2400" b="1" dirty="0">
                <a:solidFill>
                  <a:srgbClr val="C00000"/>
                </a:solidFill>
              </a:rPr>
              <a:t>ALL DATA SOURCES: Use staff name from IMF active  directory</a:t>
            </a:r>
          </a:p>
          <a:p>
            <a:pPr marL="0" indent="0">
              <a:buNone/>
            </a:pPr>
            <a:endParaRPr lang="en-US" sz="2400" b="1" dirty="0">
              <a:solidFill>
                <a:srgbClr val="92D050"/>
              </a:solidFill>
            </a:endParaRPr>
          </a:p>
          <a:p>
            <a:r>
              <a:rPr lang="en-US" sz="2400" b="1" u="sng" dirty="0">
                <a:solidFill>
                  <a:srgbClr val="92D050"/>
                </a:solidFill>
              </a:rPr>
              <a:t>MySite</a:t>
            </a:r>
            <a:r>
              <a:rPr lang="en-US" sz="2400" dirty="0">
                <a:solidFill>
                  <a:srgbClr val="92D050"/>
                </a:solidFill>
              </a:rPr>
              <a:t>.  </a:t>
            </a:r>
            <a:r>
              <a:rPr lang="en-US" sz="2400" dirty="0"/>
              <a:t>Incomplete information. Not user friendly. Staff won’t use it.</a:t>
            </a:r>
          </a:p>
          <a:p>
            <a:pPr marL="400050" lvl="1" indent="0">
              <a:buNone/>
            </a:pPr>
            <a:endParaRPr lang="en-US" sz="2200" dirty="0"/>
          </a:p>
          <a:p>
            <a:r>
              <a:rPr lang="en-US" sz="2400" b="1" u="sng" dirty="0">
                <a:solidFill>
                  <a:srgbClr val="92D050"/>
                </a:solidFill>
              </a:rPr>
              <a:t>MCM Policy Responsibilities</a:t>
            </a:r>
            <a:r>
              <a:rPr lang="en-US" sz="2400" dirty="0">
                <a:solidFill>
                  <a:srgbClr val="92D050"/>
                </a:solidFill>
              </a:rPr>
              <a:t>. </a:t>
            </a:r>
            <a:r>
              <a:rPr lang="en-US" sz="2400" dirty="0"/>
              <a:t>Data in multiple Excel spreadsheets, moved to a database format in SP.</a:t>
            </a:r>
          </a:p>
          <a:p>
            <a:endParaRPr lang="en-US" sz="2400" dirty="0"/>
          </a:p>
          <a:p>
            <a:r>
              <a:rPr lang="en-US" sz="2400" b="1" u="sng" dirty="0">
                <a:solidFill>
                  <a:srgbClr val="92D050"/>
                </a:solidFill>
              </a:rPr>
              <a:t>MCM Country Responsibilities</a:t>
            </a:r>
            <a:r>
              <a:rPr lang="en-US" sz="2400" dirty="0">
                <a:solidFill>
                  <a:srgbClr val="92D050"/>
                </a:solidFill>
              </a:rPr>
              <a:t>. </a:t>
            </a:r>
            <a:r>
              <a:rPr lang="en-US" sz="2400" dirty="0"/>
              <a:t>Data in multiple Excel spreadsheets, duplicate entries, spelling errors, parts out-of-date, moved to a database format in SP.</a:t>
            </a:r>
          </a:p>
          <a:p>
            <a:pPr marL="0" indent="0">
              <a:buNone/>
            </a:pPr>
            <a:endParaRPr lang="en-US" sz="2400" dirty="0"/>
          </a:p>
        </p:txBody>
      </p:sp>
    </p:spTree>
    <p:extLst>
      <p:ext uri="{BB962C8B-B14F-4D97-AF65-F5344CB8AC3E}">
        <p14:creationId xmlns:p14="http://schemas.microsoft.com/office/powerpoint/2010/main" val="145054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169870" y="450890"/>
            <a:ext cx="8596668" cy="681872"/>
          </a:xfrm>
        </p:spPr>
        <p:txBody>
          <a:bodyPr/>
          <a:lstStyle/>
          <a:p>
            <a:r>
              <a:rPr lang="en-US" dirty="0"/>
              <a:t>Lessons learned (2)</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248478" y="1132762"/>
            <a:ext cx="9790043" cy="5138829"/>
          </a:xfrm>
        </p:spPr>
        <p:txBody>
          <a:bodyPr>
            <a:noAutofit/>
          </a:bodyPr>
          <a:lstStyle/>
          <a:p>
            <a:endParaRPr lang="en-US" sz="2400" dirty="0"/>
          </a:p>
          <a:p>
            <a:r>
              <a:rPr lang="en-US" sz="2400" b="1" u="sng" dirty="0">
                <a:solidFill>
                  <a:srgbClr val="92D050"/>
                </a:solidFill>
              </a:rPr>
              <a:t>Travel Information System (TIMS)</a:t>
            </a:r>
            <a:r>
              <a:rPr lang="en-US" sz="2400" dirty="0">
                <a:solidFill>
                  <a:srgbClr val="92D050"/>
                </a:solidFill>
              </a:rPr>
              <a:t>. </a:t>
            </a:r>
            <a:r>
              <a:rPr lang="en-US" sz="2400" dirty="0"/>
              <a:t>Allowed to filter only 10 years. Allowed to filter only the period when staff are working in MCM. </a:t>
            </a:r>
          </a:p>
          <a:p>
            <a:endParaRPr lang="en-US" sz="2400" dirty="0"/>
          </a:p>
          <a:p>
            <a:pPr marL="400050" lvl="1" indent="0">
              <a:buNone/>
            </a:pPr>
            <a:r>
              <a:rPr lang="en-US" sz="2400" dirty="0"/>
              <a:t>Assignment codes (mission topics) are too general, too few, do not reflect the exact topic of the mission. Staff roles are too general, too few, do not reflect the exact role of staff on the mission. </a:t>
            </a:r>
          </a:p>
          <a:p>
            <a:pPr marL="400050" lvl="1" indent="0">
              <a:buNone/>
            </a:pPr>
            <a:endParaRPr lang="en-US" sz="2200" dirty="0"/>
          </a:p>
          <a:p>
            <a:pPr marL="400050" lvl="1" indent="0">
              <a:buNone/>
            </a:pPr>
            <a:r>
              <a:rPr lang="en-US" sz="2400" dirty="0"/>
              <a:t>No process to perform quality control in place.</a:t>
            </a:r>
          </a:p>
          <a:p>
            <a:pPr marL="400050" lvl="1" indent="0">
              <a:buNone/>
            </a:pPr>
            <a:endParaRPr lang="en-US" sz="2400" dirty="0"/>
          </a:p>
          <a:p>
            <a:pPr marL="400050" lvl="1" indent="0">
              <a:buNone/>
            </a:pPr>
            <a:r>
              <a:rPr lang="en-US" sz="2400" dirty="0"/>
              <a:t>Prone to human error.</a:t>
            </a:r>
          </a:p>
          <a:p>
            <a:endParaRPr lang="en-US" sz="2400" dirty="0"/>
          </a:p>
          <a:p>
            <a:pPr marL="0" indent="0">
              <a:buNone/>
            </a:pPr>
            <a:endParaRPr lang="en-US" sz="2400" dirty="0"/>
          </a:p>
        </p:txBody>
      </p:sp>
    </p:spTree>
    <p:extLst>
      <p:ext uri="{BB962C8B-B14F-4D97-AF65-F5344CB8AC3E}">
        <p14:creationId xmlns:p14="http://schemas.microsoft.com/office/powerpoint/2010/main" val="196706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220134" y="299595"/>
            <a:ext cx="8596668" cy="908116"/>
          </a:xfrm>
        </p:spPr>
        <p:txBody>
          <a:bodyPr/>
          <a:lstStyle/>
          <a:p>
            <a:r>
              <a:rPr lang="en-US" dirty="0"/>
              <a:t>Lessons Learned (3)</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608569" y="1381521"/>
            <a:ext cx="8913118" cy="4496764"/>
          </a:xfrm>
        </p:spPr>
        <p:txBody>
          <a:bodyPr>
            <a:noAutofit/>
          </a:bodyPr>
          <a:lstStyle/>
          <a:p>
            <a:pPr>
              <a:lnSpc>
                <a:spcPct val="150000"/>
              </a:lnSpc>
            </a:pPr>
            <a:r>
              <a:rPr lang="en-US" sz="2400" b="1" u="sng" dirty="0">
                <a:solidFill>
                  <a:srgbClr val="92D050"/>
                </a:solidFill>
              </a:rPr>
              <a:t>Self-declared areas of expertise</a:t>
            </a:r>
            <a:r>
              <a:rPr lang="en-US" sz="2400" dirty="0">
                <a:solidFill>
                  <a:srgbClr val="92D050"/>
                </a:solidFill>
              </a:rPr>
              <a:t>. </a:t>
            </a:r>
            <a:r>
              <a:rPr lang="en-US" sz="2400" dirty="0"/>
              <a:t>Pilot included 55 people. Different suggestions: a) pick as many as needed from EBV is good; b) narrow the selection to 3 top areas of expertise from a pick list of 6-10; b) expertise needs to be vetted by managers; c) expertise should be identified by managers; d) expertise is one thing and skills is another – they complement each other – should also require staff to select a skills set.</a:t>
            </a:r>
          </a:p>
          <a:p>
            <a:pPr>
              <a:lnSpc>
                <a:spcPct val="170000"/>
              </a:lnSpc>
            </a:pPr>
            <a:endParaRPr lang="en-US" sz="2400" dirty="0"/>
          </a:p>
          <a:p>
            <a:endParaRPr lang="en-US" sz="2200" dirty="0"/>
          </a:p>
          <a:p>
            <a:pPr marL="0" indent="0">
              <a:buNone/>
            </a:pPr>
            <a:endParaRPr lang="en-US" sz="2200" dirty="0"/>
          </a:p>
        </p:txBody>
      </p:sp>
    </p:spTree>
    <p:extLst>
      <p:ext uri="{BB962C8B-B14F-4D97-AF65-F5344CB8AC3E}">
        <p14:creationId xmlns:p14="http://schemas.microsoft.com/office/powerpoint/2010/main" val="151745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184637" y="399553"/>
            <a:ext cx="8596668" cy="908116"/>
          </a:xfrm>
        </p:spPr>
        <p:txBody>
          <a:bodyPr/>
          <a:lstStyle/>
          <a:p>
            <a:r>
              <a:rPr lang="en-US" dirty="0"/>
              <a:t>Lessons Learned (4)</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582442" y="1307669"/>
            <a:ext cx="9495836" cy="5252157"/>
          </a:xfrm>
        </p:spPr>
        <p:txBody>
          <a:bodyPr>
            <a:noAutofit/>
          </a:bodyPr>
          <a:lstStyle/>
          <a:p>
            <a:pPr>
              <a:lnSpc>
                <a:spcPct val="170000"/>
              </a:lnSpc>
            </a:pPr>
            <a:r>
              <a:rPr lang="en-US" sz="2400" b="1" u="sng" dirty="0">
                <a:solidFill>
                  <a:srgbClr val="92D050"/>
                </a:solidFill>
              </a:rPr>
              <a:t>Self-declared language(s)</a:t>
            </a:r>
            <a:r>
              <a:rPr lang="en-US" sz="2400" dirty="0">
                <a:solidFill>
                  <a:srgbClr val="92D050"/>
                </a:solidFill>
              </a:rPr>
              <a:t>. </a:t>
            </a:r>
            <a:r>
              <a:rPr lang="en-US" sz="2400" dirty="0"/>
              <a:t>Easy. No need to declare the proficiency level. Reputational risk if declared incorrectly.</a:t>
            </a:r>
          </a:p>
          <a:p>
            <a:pPr>
              <a:lnSpc>
                <a:spcPct val="170000"/>
              </a:lnSpc>
            </a:pPr>
            <a:r>
              <a:rPr lang="en-US" sz="2400" b="1" u="sng" dirty="0">
                <a:solidFill>
                  <a:srgbClr val="92D050"/>
                </a:solidFill>
              </a:rPr>
              <a:t>Institutional Repository (IR)</a:t>
            </a:r>
            <a:r>
              <a:rPr lang="en-US" sz="2400" dirty="0">
                <a:solidFill>
                  <a:srgbClr val="92D050"/>
                </a:solidFill>
              </a:rPr>
              <a:t>. </a:t>
            </a:r>
            <a:r>
              <a:rPr lang="en-US" sz="2400" dirty="0"/>
              <a:t>Metadata for authors is largely incomplete or incorrect. Author(s) field needs to be mandatory. Majority of older documents do not have an author, or author’s name was misspelled. MCM backfilled the metadata for TA reports using text mining.</a:t>
            </a:r>
          </a:p>
          <a:p>
            <a:endParaRPr lang="en-US" sz="2400" dirty="0"/>
          </a:p>
          <a:p>
            <a:pPr marL="0" indent="0">
              <a:buNone/>
            </a:pPr>
            <a:endParaRPr lang="en-US" sz="2400" dirty="0"/>
          </a:p>
        </p:txBody>
      </p:sp>
    </p:spTree>
    <p:extLst>
      <p:ext uri="{BB962C8B-B14F-4D97-AF65-F5344CB8AC3E}">
        <p14:creationId xmlns:p14="http://schemas.microsoft.com/office/powerpoint/2010/main" val="3119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154820" y="339918"/>
            <a:ext cx="8596668" cy="908116"/>
          </a:xfrm>
        </p:spPr>
        <p:txBody>
          <a:bodyPr/>
          <a:lstStyle/>
          <a:p>
            <a:r>
              <a:rPr lang="en-US" dirty="0"/>
              <a:t>Lessons Learned (5)</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274089" y="1292087"/>
            <a:ext cx="9396685" cy="5565913"/>
          </a:xfrm>
        </p:spPr>
        <p:txBody>
          <a:bodyPr>
            <a:noAutofit/>
          </a:bodyPr>
          <a:lstStyle/>
          <a:p>
            <a:r>
              <a:rPr lang="en-US" sz="2200" b="1" u="sng" dirty="0">
                <a:solidFill>
                  <a:srgbClr val="92D050"/>
                </a:solidFill>
                <a:latin typeface="Calibri" panose="020F0502020204030204" pitchFamily="34" charset="0"/>
                <a:cs typeface="Calibri" panose="020F0502020204030204" pitchFamily="34" charset="0"/>
              </a:rPr>
              <a:t>External Publications</a:t>
            </a:r>
            <a:r>
              <a:rPr lang="en-US" sz="2200" dirty="0">
                <a:solidFill>
                  <a:srgbClr val="92D050"/>
                </a:solidFill>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Partnered with the experts at the IMF Library (J. Zhong and L. Venable). Selected to use ORCID to create an electronic CV for 36 people (pilot) and extracted the publications into the expertise locator (clean and easy!). </a:t>
            </a:r>
          </a:p>
          <a:p>
            <a:pPr marL="400050" lvl="1" indent="0">
              <a:buNone/>
            </a:pPr>
            <a:r>
              <a:rPr lang="en-US" sz="2200" dirty="0">
                <a:latin typeface="Calibri" panose="020F0502020204030204" pitchFamily="34" charset="0"/>
                <a:cs typeface="Calibri" panose="020F0502020204030204" pitchFamily="34" charset="0"/>
              </a:rPr>
              <a:t>ORCID is a unique identifier that solves author name disambiguation problem. The  CV is created, curated and updated by the person and moves wherever the person goes go. Updates can be pushed back into ORCID. People can select the level of visibility of each publication. It will be used by COM on all IMF publications in eLibrary and many open science companies like Google and RePec already use it. Good and solid API, easy to mine. </a:t>
            </a:r>
          </a:p>
          <a:p>
            <a:pPr marL="400050" lvl="1" indent="0">
              <a:buNone/>
            </a:pPr>
            <a:r>
              <a:rPr lang="en-US" sz="2200" dirty="0">
                <a:latin typeface="Calibri" panose="020F0502020204030204" pitchFamily="34" charset="0"/>
                <a:cs typeface="Calibri" panose="020F0502020204030204" pitchFamily="34" charset="0"/>
              </a:rPr>
              <a:t>ORCID has many benefits. Ideally adopted by all staff. For more information refer to </a:t>
            </a:r>
            <a:r>
              <a:rPr lang="en-US" sz="2200" dirty="0">
                <a:latin typeface="Calibri" panose="020F0502020204030204" pitchFamily="34" charset="0"/>
                <a:cs typeface="Calibri" panose="020F0502020204030204" pitchFamily="34" charset="0"/>
                <a:hlinkClick r:id="rId2"/>
              </a:rPr>
              <a:t>ORCID video</a:t>
            </a:r>
            <a:r>
              <a:rPr lang="en-US" sz="2200" dirty="0">
                <a:latin typeface="Calibri" panose="020F0502020204030204" pitchFamily="34" charset="0"/>
                <a:cs typeface="Calibri" panose="020F0502020204030204" pitchFamily="34" charset="0"/>
              </a:rPr>
              <a:t>  </a:t>
            </a:r>
          </a:p>
          <a:p>
            <a:endParaRPr lang="en-US" sz="2200" dirty="0"/>
          </a:p>
          <a:p>
            <a:pPr marL="0" indent="0">
              <a:buNone/>
            </a:pPr>
            <a:endParaRPr lang="en-US" sz="2200" dirty="0"/>
          </a:p>
        </p:txBody>
      </p:sp>
    </p:spTree>
    <p:extLst>
      <p:ext uri="{BB962C8B-B14F-4D97-AF65-F5344CB8AC3E}">
        <p14:creationId xmlns:p14="http://schemas.microsoft.com/office/powerpoint/2010/main" val="275973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154820" y="339918"/>
            <a:ext cx="8596668" cy="908116"/>
          </a:xfrm>
        </p:spPr>
        <p:txBody>
          <a:bodyPr/>
          <a:lstStyle/>
          <a:p>
            <a:r>
              <a:rPr lang="en-US" dirty="0"/>
              <a:t>Lessons Learned (6)</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582442" y="1162878"/>
            <a:ext cx="8940381" cy="3786810"/>
          </a:xfrm>
        </p:spPr>
        <p:txBody>
          <a:bodyPr>
            <a:noAutofit/>
          </a:bodyPr>
          <a:lstStyle/>
          <a:p>
            <a:pPr>
              <a:lnSpc>
                <a:spcPct val="170000"/>
              </a:lnSpc>
            </a:pPr>
            <a:endParaRPr lang="en-US" sz="2400" dirty="0"/>
          </a:p>
          <a:p>
            <a:pPr>
              <a:lnSpc>
                <a:spcPct val="170000"/>
              </a:lnSpc>
            </a:pPr>
            <a:r>
              <a:rPr lang="en-US" sz="2400" b="1" u="sng" dirty="0">
                <a:solidFill>
                  <a:srgbClr val="92D050"/>
                </a:solidFill>
              </a:rPr>
              <a:t>Internal documents from eDocs DM</a:t>
            </a:r>
            <a:r>
              <a:rPr lang="en-US" sz="2400" dirty="0">
                <a:solidFill>
                  <a:srgbClr val="92D050"/>
                </a:solidFill>
              </a:rPr>
              <a:t>. </a:t>
            </a:r>
            <a:r>
              <a:rPr lang="en-US" sz="2400" dirty="0"/>
              <a:t>Metadata for authors is largely incomplete or incorrect. MCM backfilled the metadata.</a:t>
            </a:r>
          </a:p>
          <a:p>
            <a:pPr>
              <a:lnSpc>
                <a:spcPct val="170000"/>
              </a:lnSpc>
            </a:pPr>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368067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1874136" y="2860103"/>
            <a:ext cx="6365403" cy="1137794"/>
          </a:xfrm>
        </p:spPr>
        <p:txBody>
          <a:bodyPr>
            <a:noAutofit/>
          </a:bodyPr>
          <a:lstStyle/>
          <a:p>
            <a:pPr algn="ctr"/>
            <a:r>
              <a:rPr lang="en-US" sz="4400" dirty="0">
                <a:hlinkClick r:id="rId3"/>
              </a:rPr>
              <a:t>Sample Staff Profile</a:t>
            </a:r>
            <a:endParaRPr lang="en-US" sz="4400" dirty="0"/>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42607" y="1530779"/>
            <a:ext cx="8596668" cy="2061507"/>
          </a:xfrm>
        </p:spPr>
        <p:txBody>
          <a:bodyPr>
            <a:normAutofit/>
          </a:bodyPr>
          <a:lstStyle/>
          <a:p>
            <a:endParaRPr lang="en-US" sz="2800" dirty="0"/>
          </a:p>
          <a:p>
            <a:pPr marL="0" indent="0">
              <a:buNone/>
            </a:pPr>
            <a:endParaRPr lang="en-US" sz="2800" dirty="0"/>
          </a:p>
        </p:txBody>
      </p:sp>
    </p:spTree>
    <p:extLst>
      <p:ext uri="{BB962C8B-B14F-4D97-AF65-F5344CB8AC3E}">
        <p14:creationId xmlns:p14="http://schemas.microsoft.com/office/powerpoint/2010/main" val="347595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D8CC-55D9-45AD-983B-4493F448061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0BA2B56-6659-47F6-8315-99B84A38BD5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6C52ADD-4A59-4C5F-8ED9-57874EF8D0BF}"/>
              </a:ext>
            </a:extLst>
          </p:cNvPr>
          <p:cNvPicPr/>
          <p:nvPr/>
        </p:nvPicPr>
        <p:blipFill>
          <a:blip r:embed="rId2"/>
          <a:stretch>
            <a:fillRect/>
          </a:stretch>
        </p:blipFill>
        <p:spPr>
          <a:xfrm>
            <a:off x="397565" y="516835"/>
            <a:ext cx="11201399" cy="5854148"/>
          </a:xfrm>
          <a:prstGeom prst="rect">
            <a:avLst/>
          </a:prstGeom>
        </p:spPr>
      </p:pic>
      <p:sp>
        <p:nvSpPr>
          <p:cNvPr id="5" name="Rectangle: Rounded Corners 4">
            <a:extLst>
              <a:ext uri="{FF2B5EF4-FFF2-40B4-BE49-F238E27FC236}">
                <a16:creationId xmlns:a16="http://schemas.microsoft.com/office/drawing/2014/main" id="{C679C1BD-A038-46C9-8C37-03270828FFB4}"/>
              </a:ext>
            </a:extLst>
          </p:cNvPr>
          <p:cNvSpPr/>
          <p:nvPr/>
        </p:nvSpPr>
        <p:spPr>
          <a:xfrm>
            <a:off x="496957" y="1770270"/>
            <a:ext cx="1789044" cy="252895"/>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17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38BF-693D-4890-8799-944637A8AFF4}"/>
              </a:ext>
            </a:extLst>
          </p:cNvPr>
          <p:cNvSpPr>
            <a:spLocks noGrp="1"/>
          </p:cNvSpPr>
          <p:nvPr>
            <p:ph type="title"/>
          </p:nvPr>
        </p:nvSpPr>
        <p:spPr>
          <a:xfrm>
            <a:off x="1366885" y="1743960"/>
            <a:ext cx="7360361" cy="3940403"/>
          </a:xfrm>
        </p:spPr>
        <p:txBody>
          <a:bodyPr>
            <a:normAutofit/>
          </a:bodyPr>
          <a:lstStyle/>
          <a:p>
            <a:pPr algn="ctr"/>
            <a:r>
              <a:rPr lang="en-US" dirty="0"/>
              <a:t>Showcase the capabilities of the MCM Expertise Locator </a:t>
            </a:r>
            <a:br>
              <a:rPr lang="en-US" dirty="0"/>
            </a:br>
            <a:r>
              <a:rPr lang="en-US" dirty="0"/>
              <a:t/>
            </a:r>
            <a:br>
              <a:rPr lang="en-US" dirty="0"/>
            </a:br>
            <a:r>
              <a:rPr lang="en-US" dirty="0"/>
              <a:t>Discuss the ‘lessons learned’ that could be useful for an enterprise solution</a:t>
            </a:r>
          </a:p>
        </p:txBody>
      </p:sp>
    </p:spTree>
    <p:extLst>
      <p:ext uri="{BB962C8B-B14F-4D97-AF65-F5344CB8AC3E}">
        <p14:creationId xmlns:p14="http://schemas.microsoft.com/office/powerpoint/2010/main" val="130681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E781-E930-48C9-8D37-74B190C124F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3B95E59-290A-481F-AABC-050EBE649AD3}"/>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C2B636D-91DB-4EA6-AD97-C69B43B205E9}"/>
              </a:ext>
            </a:extLst>
          </p:cNvPr>
          <p:cNvPicPr/>
          <p:nvPr/>
        </p:nvPicPr>
        <p:blipFill>
          <a:blip r:embed="rId2"/>
          <a:stretch>
            <a:fillRect/>
          </a:stretch>
        </p:blipFill>
        <p:spPr>
          <a:xfrm>
            <a:off x="391159" y="606609"/>
            <a:ext cx="11257501" cy="4607961"/>
          </a:xfrm>
          <a:prstGeom prst="rect">
            <a:avLst/>
          </a:prstGeom>
        </p:spPr>
      </p:pic>
      <p:pic>
        <p:nvPicPr>
          <p:cNvPr id="5" name="Picture 4">
            <a:extLst>
              <a:ext uri="{FF2B5EF4-FFF2-40B4-BE49-F238E27FC236}">
                <a16:creationId xmlns:a16="http://schemas.microsoft.com/office/drawing/2014/main" id="{48F40D5B-827A-4967-ABE4-8192B4994964}"/>
              </a:ext>
            </a:extLst>
          </p:cNvPr>
          <p:cNvPicPr/>
          <p:nvPr/>
        </p:nvPicPr>
        <p:blipFill>
          <a:blip r:embed="rId3"/>
          <a:stretch>
            <a:fillRect/>
          </a:stretch>
        </p:blipFill>
        <p:spPr>
          <a:xfrm>
            <a:off x="467249" y="5214570"/>
            <a:ext cx="11181411" cy="1157114"/>
          </a:xfrm>
          <a:prstGeom prst="rect">
            <a:avLst/>
          </a:prstGeom>
        </p:spPr>
      </p:pic>
      <p:pic>
        <p:nvPicPr>
          <p:cNvPr id="6" name="Picture 5">
            <a:extLst>
              <a:ext uri="{FF2B5EF4-FFF2-40B4-BE49-F238E27FC236}">
                <a16:creationId xmlns:a16="http://schemas.microsoft.com/office/drawing/2014/main" id="{A459D6D6-190D-4158-BF8A-B27C98406ED8}"/>
              </a:ext>
            </a:extLst>
          </p:cNvPr>
          <p:cNvPicPr>
            <a:picLocks noChangeAspect="1"/>
          </p:cNvPicPr>
          <p:nvPr/>
        </p:nvPicPr>
        <p:blipFill>
          <a:blip r:embed="rId4"/>
          <a:stretch>
            <a:fillRect/>
          </a:stretch>
        </p:blipFill>
        <p:spPr>
          <a:xfrm>
            <a:off x="467249" y="232754"/>
            <a:ext cx="1771650" cy="285750"/>
          </a:xfrm>
          <a:prstGeom prst="rect">
            <a:avLst/>
          </a:prstGeom>
        </p:spPr>
      </p:pic>
    </p:spTree>
    <p:extLst>
      <p:ext uri="{BB962C8B-B14F-4D97-AF65-F5344CB8AC3E}">
        <p14:creationId xmlns:p14="http://schemas.microsoft.com/office/powerpoint/2010/main" val="265278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56962-D17D-4DD9-9722-E62FF2AE2424}"/>
              </a:ext>
            </a:extLst>
          </p:cNvPr>
          <p:cNvPicPr/>
          <p:nvPr/>
        </p:nvPicPr>
        <p:blipFill>
          <a:blip r:embed="rId2"/>
          <a:stretch>
            <a:fillRect/>
          </a:stretch>
        </p:blipFill>
        <p:spPr>
          <a:xfrm>
            <a:off x="380999" y="787400"/>
            <a:ext cx="11277600" cy="2443370"/>
          </a:xfrm>
          <a:prstGeom prst="rect">
            <a:avLst/>
          </a:prstGeom>
        </p:spPr>
      </p:pic>
      <p:pic>
        <p:nvPicPr>
          <p:cNvPr id="5" name="Content Placeholder 4">
            <a:extLst>
              <a:ext uri="{FF2B5EF4-FFF2-40B4-BE49-F238E27FC236}">
                <a16:creationId xmlns:a16="http://schemas.microsoft.com/office/drawing/2014/main" id="{2D8585F7-AB8D-4050-A6D6-8B333455A27A}"/>
              </a:ext>
            </a:extLst>
          </p:cNvPr>
          <p:cNvPicPr>
            <a:picLocks noGrp="1"/>
          </p:cNvPicPr>
          <p:nvPr>
            <p:ph idx="1"/>
          </p:nvPr>
        </p:nvPicPr>
        <p:blipFill>
          <a:blip r:embed="rId3"/>
          <a:stretch>
            <a:fillRect/>
          </a:stretch>
        </p:blipFill>
        <p:spPr>
          <a:xfrm>
            <a:off x="380999" y="3311249"/>
            <a:ext cx="11277600" cy="2443370"/>
          </a:xfrm>
          <a:prstGeom prst="rect">
            <a:avLst/>
          </a:prstGeom>
        </p:spPr>
      </p:pic>
      <p:pic>
        <p:nvPicPr>
          <p:cNvPr id="6" name="Picture 5">
            <a:extLst>
              <a:ext uri="{FF2B5EF4-FFF2-40B4-BE49-F238E27FC236}">
                <a16:creationId xmlns:a16="http://schemas.microsoft.com/office/drawing/2014/main" id="{9068F1B8-A74C-4C54-9210-55D50E049844}"/>
              </a:ext>
            </a:extLst>
          </p:cNvPr>
          <p:cNvPicPr>
            <a:picLocks noChangeAspect="1"/>
          </p:cNvPicPr>
          <p:nvPr/>
        </p:nvPicPr>
        <p:blipFill>
          <a:blip r:embed="rId4"/>
          <a:stretch>
            <a:fillRect/>
          </a:stretch>
        </p:blipFill>
        <p:spPr>
          <a:xfrm>
            <a:off x="380999" y="377619"/>
            <a:ext cx="1771650" cy="285750"/>
          </a:xfrm>
          <a:prstGeom prst="rect">
            <a:avLst/>
          </a:prstGeom>
        </p:spPr>
      </p:pic>
    </p:spTree>
    <p:extLst>
      <p:ext uri="{BB962C8B-B14F-4D97-AF65-F5344CB8AC3E}">
        <p14:creationId xmlns:p14="http://schemas.microsoft.com/office/powerpoint/2010/main" val="4277169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9B91-59BB-43AE-BE8F-61BB37565273}"/>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564C12FC-9485-4DA8-AF56-04AC65D8A648}"/>
              </a:ext>
            </a:extLst>
          </p:cNvPr>
          <p:cNvPicPr>
            <a:picLocks noGrp="1"/>
          </p:cNvPicPr>
          <p:nvPr>
            <p:ph idx="1"/>
          </p:nvPr>
        </p:nvPicPr>
        <p:blipFill>
          <a:blip r:embed="rId2"/>
          <a:stretch>
            <a:fillRect/>
          </a:stretch>
        </p:blipFill>
        <p:spPr>
          <a:xfrm>
            <a:off x="413256" y="609600"/>
            <a:ext cx="11195647" cy="6037207"/>
          </a:xfrm>
          <a:prstGeom prst="rect">
            <a:avLst/>
          </a:prstGeom>
        </p:spPr>
      </p:pic>
      <p:pic>
        <p:nvPicPr>
          <p:cNvPr id="5" name="Picture 4">
            <a:extLst>
              <a:ext uri="{FF2B5EF4-FFF2-40B4-BE49-F238E27FC236}">
                <a16:creationId xmlns:a16="http://schemas.microsoft.com/office/drawing/2014/main" id="{4DCF096F-5DAD-437B-942B-419B7BE069E9}"/>
              </a:ext>
            </a:extLst>
          </p:cNvPr>
          <p:cNvPicPr>
            <a:picLocks noChangeAspect="1"/>
          </p:cNvPicPr>
          <p:nvPr/>
        </p:nvPicPr>
        <p:blipFill>
          <a:blip r:embed="rId3"/>
          <a:stretch>
            <a:fillRect/>
          </a:stretch>
        </p:blipFill>
        <p:spPr>
          <a:xfrm>
            <a:off x="413256" y="211193"/>
            <a:ext cx="1771650" cy="285750"/>
          </a:xfrm>
          <a:prstGeom prst="rect">
            <a:avLst/>
          </a:prstGeom>
        </p:spPr>
      </p:pic>
    </p:spTree>
    <p:extLst>
      <p:ext uri="{BB962C8B-B14F-4D97-AF65-F5344CB8AC3E}">
        <p14:creationId xmlns:p14="http://schemas.microsoft.com/office/powerpoint/2010/main" val="24913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D1A67-C0BE-4AD5-8138-297520751EFC}"/>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20E3074-80B4-409A-AC72-B88357C5248A}"/>
              </a:ext>
            </a:extLst>
          </p:cNvPr>
          <p:cNvPicPr/>
          <p:nvPr/>
        </p:nvPicPr>
        <p:blipFill>
          <a:blip r:embed="rId2"/>
          <a:stretch>
            <a:fillRect/>
          </a:stretch>
        </p:blipFill>
        <p:spPr>
          <a:xfrm>
            <a:off x="341242" y="723051"/>
            <a:ext cx="11287539" cy="5985861"/>
          </a:xfrm>
          <a:prstGeom prst="rect">
            <a:avLst/>
          </a:prstGeom>
        </p:spPr>
      </p:pic>
      <p:pic>
        <p:nvPicPr>
          <p:cNvPr id="5" name="Picture 4">
            <a:extLst>
              <a:ext uri="{FF2B5EF4-FFF2-40B4-BE49-F238E27FC236}">
                <a16:creationId xmlns:a16="http://schemas.microsoft.com/office/drawing/2014/main" id="{8C35C551-E086-4719-928C-B1FA915D8129}"/>
              </a:ext>
            </a:extLst>
          </p:cNvPr>
          <p:cNvPicPr>
            <a:picLocks noChangeAspect="1"/>
          </p:cNvPicPr>
          <p:nvPr/>
        </p:nvPicPr>
        <p:blipFill>
          <a:blip r:embed="rId3"/>
          <a:stretch>
            <a:fillRect/>
          </a:stretch>
        </p:blipFill>
        <p:spPr>
          <a:xfrm>
            <a:off x="341242" y="437301"/>
            <a:ext cx="1771650" cy="285750"/>
          </a:xfrm>
          <a:prstGeom prst="rect">
            <a:avLst/>
          </a:prstGeom>
        </p:spPr>
      </p:pic>
    </p:spTree>
    <p:extLst>
      <p:ext uri="{BB962C8B-B14F-4D97-AF65-F5344CB8AC3E}">
        <p14:creationId xmlns:p14="http://schemas.microsoft.com/office/powerpoint/2010/main" val="59986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765313" y="745434"/>
            <a:ext cx="11251096" cy="5893905"/>
          </a:xfrm>
        </p:spPr>
        <p:txBody>
          <a:bodyPr>
            <a:noAutofit/>
          </a:bodyPr>
          <a:lstStyle/>
          <a:p>
            <a:r>
              <a:rPr lang="en-US" sz="6000" dirty="0"/>
              <a:t>SEARCH CAPABILITIES</a:t>
            </a:r>
            <a:r>
              <a:rPr lang="en-US" sz="4400" dirty="0"/>
              <a:t/>
            </a:r>
            <a:br>
              <a:rPr lang="en-US" sz="4400" dirty="0"/>
            </a:br>
            <a:r>
              <a:rPr lang="en-US" sz="4400" dirty="0"/>
              <a:t> </a:t>
            </a:r>
            <a:r>
              <a:rPr lang="en-US" sz="4400" u="sng" dirty="0">
                <a:solidFill>
                  <a:schemeClr val="tx1"/>
                </a:solidFill>
              </a:rPr>
              <a:t>Sample Size</a:t>
            </a:r>
            <a:br>
              <a:rPr lang="en-US" sz="4400" u="sng" dirty="0">
                <a:solidFill>
                  <a:schemeClr val="tx1"/>
                </a:solidFill>
              </a:rPr>
            </a:br>
            <a:r>
              <a:rPr lang="en-US" sz="4400" dirty="0">
                <a:solidFill>
                  <a:schemeClr val="tx1"/>
                </a:solidFill>
              </a:rPr>
              <a:t/>
            </a:r>
            <a:br>
              <a:rPr lang="en-US" sz="4400" dirty="0">
                <a:solidFill>
                  <a:schemeClr val="tx1"/>
                </a:solidFill>
              </a:rPr>
            </a:br>
            <a:r>
              <a:rPr lang="en-US" sz="4400" dirty="0">
                <a:solidFill>
                  <a:schemeClr val="tx1"/>
                </a:solidFill>
              </a:rPr>
              <a:t>-  </a:t>
            </a:r>
            <a:r>
              <a:rPr lang="en-US" sz="3300" dirty="0">
                <a:solidFill>
                  <a:schemeClr val="tx1"/>
                </a:solidFill>
              </a:rPr>
              <a:t>All MCM Staff for missions, responsibilities, documents</a:t>
            </a:r>
            <a:br>
              <a:rPr lang="en-US" sz="3300" dirty="0">
                <a:solidFill>
                  <a:schemeClr val="tx1"/>
                </a:solidFill>
              </a:rPr>
            </a:br>
            <a:r>
              <a:rPr lang="en-US" sz="3300" dirty="0">
                <a:solidFill>
                  <a:schemeClr val="tx1"/>
                </a:solidFill>
              </a:rPr>
              <a:t> </a:t>
            </a:r>
            <a:br>
              <a:rPr lang="en-US" sz="3300" dirty="0">
                <a:solidFill>
                  <a:schemeClr val="tx1"/>
                </a:solidFill>
              </a:rPr>
            </a:br>
            <a:r>
              <a:rPr lang="en-US" sz="3300" dirty="0">
                <a:solidFill>
                  <a:schemeClr val="tx1"/>
                </a:solidFill>
              </a:rPr>
              <a:t>-  73 Self-declared profiles</a:t>
            </a:r>
            <a:br>
              <a:rPr lang="en-US" sz="3300" dirty="0">
                <a:solidFill>
                  <a:schemeClr val="tx1"/>
                </a:solidFill>
              </a:rPr>
            </a:br>
            <a:r>
              <a:rPr lang="en-US" sz="3300" dirty="0">
                <a:solidFill>
                  <a:schemeClr val="tx1"/>
                </a:solidFill>
              </a:rPr>
              <a:t/>
            </a:r>
            <a:br>
              <a:rPr lang="en-US" sz="3300" dirty="0">
                <a:solidFill>
                  <a:schemeClr val="tx1"/>
                </a:solidFill>
              </a:rPr>
            </a:br>
            <a:r>
              <a:rPr lang="en-US" sz="3300" dirty="0">
                <a:solidFill>
                  <a:schemeClr val="tx1"/>
                </a:solidFill>
              </a:rPr>
              <a:t>-  36 ORCIDs (external publications)</a:t>
            </a:r>
            <a:br>
              <a:rPr lang="en-US" sz="3300" dirty="0">
                <a:solidFill>
                  <a:schemeClr val="tx1"/>
                </a:solidFill>
              </a:rPr>
            </a:br>
            <a:endParaRPr lang="en-US" sz="3300" dirty="0">
              <a:solidFill>
                <a:schemeClr val="tx1"/>
              </a:solidFill>
            </a:endParaRPr>
          </a:p>
        </p:txBody>
      </p:sp>
    </p:spTree>
    <p:extLst>
      <p:ext uri="{BB962C8B-B14F-4D97-AF65-F5344CB8AC3E}">
        <p14:creationId xmlns:p14="http://schemas.microsoft.com/office/powerpoint/2010/main" val="2536171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745435" y="2286000"/>
            <a:ext cx="9511747" cy="2425147"/>
          </a:xfrm>
        </p:spPr>
        <p:txBody>
          <a:bodyPr>
            <a:noAutofit/>
          </a:bodyPr>
          <a:lstStyle/>
          <a:p>
            <a:pPr algn="ctr"/>
            <a:r>
              <a:rPr lang="en-US" sz="4400" dirty="0"/>
              <a:t>Sample Search Results 1: </a:t>
            </a:r>
            <a:br>
              <a:rPr lang="en-US" sz="4400" dirty="0"/>
            </a:br>
            <a:r>
              <a:rPr lang="en-US" sz="4400" dirty="0">
                <a:solidFill>
                  <a:schemeClr val="tx1"/>
                </a:solidFill>
              </a:rPr>
              <a:t>Keyword search on all content</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42607" y="1530779"/>
            <a:ext cx="8596668" cy="2061507"/>
          </a:xfrm>
        </p:spPr>
        <p:txBody>
          <a:bodyPr>
            <a:normAutofit/>
          </a:bodyPr>
          <a:lstStyle/>
          <a:p>
            <a:endParaRPr lang="en-US" sz="2800" dirty="0"/>
          </a:p>
          <a:p>
            <a:pPr marL="0" indent="0">
              <a:buNone/>
            </a:pPr>
            <a:endParaRPr lang="en-US" sz="2800" dirty="0"/>
          </a:p>
        </p:txBody>
      </p:sp>
    </p:spTree>
    <p:extLst>
      <p:ext uri="{BB962C8B-B14F-4D97-AF65-F5344CB8AC3E}">
        <p14:creationId xmlns:p14="http://schemas.microsoft.com/office/powerpoint/2010/main" val="4037529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D205-8384-474C-98DD-30F995A0911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4128765-809E-4E12-8CF9-6D17992354D4}"/>
              </a:ext>
            </a:extLst>
          </p:cNvPr>
          <p:cNvPicPr>
            <a:picLocks noGrp="1" noChangeAspect="1"/>
          </p:cNvPicPr>
          <p:nvPr>
            <p:ph idx="1"/>
          </p:nvPr>
        </p:nvPicPr>
        <p:blipFill>
          <a:blip r:embed="rId2"/>
          <a:stretch>
            <a:fillRect/>
          </a:stretch>
        </p:blipFill>
        <p:spPr>
          <a:xfrm>
            <a:off x="443027" y="3598986"/>
            <a:ext cx="11394477" cy="1034734"/>
          </a:xfrm>
          <a:prstGeom prst="rect">
            <a:avLst/>
          </a:prstGeom>
        </p:spPr>
      </p:pic>
      <p:pic>
        <p:nvPicPr>
          <p:cNvPr id="6" name="Picture 5">
            <a:extLst>
              <a:ext uri="{FF2B5EF4-FFF2-40B4-BE49-F238E27FC236}">
                <a16:creationId xmlns:a16="http://schemas.microsoft.com/office/drawing/2014/main" id="{03797AFB-CB34-4838-9BAD-761274575801}"/>
              </a:ext>
            </a:extLst>
          </p:cNvPr>
          <p:cNvPicPr>
            <a:picLocks noChangeAspect="1"/>
          </p:cNvPicPr>
          <p:nvPr/>
        </p:nvPicPr>
        <p:blipFill>
          <a:blip r:embed="rId3"/>
          <a:stretch>
            <a:fillRect/>
          </a:stretch>
        </p:blipFill>
        <p:spPr>
          <a:xfrm>
            <a:off x="443027" y="4848424"/>
            <a:ext cx="11394477" cy="1804226"/>
          </a:xfrm>
          <a:prstGeom prst="rect">
            <a:avLst/>
          </a:prstGeom>
        </p:spPr>
      </p:pic>
      <p:pic>
        <p:nvPicPr>
          <p:cNvPr id="7" name="Picture 6">
            <a:extLst>
              <a:ext uri="{FF2B5EF4-FFF2-40B4-BE49-F238E27FC236}">
                <a16:creationId xmlns:a16="http://schemas.microsoft.com/office/drawing/2014/main" id="{45F80E16-94BF-4256-BEA3-585994108B9B}"/>
              </a:ext>
            </a:extLst>
          </p:cNvPr>
          <p:cNvPicPr>
            <a:picLocks noChangeAspect="1"/>
          </p:cNvPicPr>
          <p:nvPr/>
        </p:nvPicPr>
        <p:blipFill>
          <a:blip r:embed="rId4"/>
          <a:stretch>
            <a:fillRect/>
          </a:stretch>
        </p:blipFill>
        <p:spPr>
          <a:xfrm>
            <a:off x="500822" y="429408"/>
            <a:ext cx="11394477" cy="1500991"/>
          </a:xfrm>
          <a:prstGeom prst="rect">
            <a:avLst/>
          </a:prstGeom>
        </p:spPr>
      </p:pic>
      <p:pic>
        <p:nvPicPr>
          <p:cNvPr id="9" name="Picture 8">
            <a:extLst>
              <a:ext uri="{FF2B5EF4-FFF2-40B4-BE49-F238E27FC236}">
                <a16:creationId xmlns:a16="http://schemas.microsoft.com/office/drawing/2014/main" id="{6003D089-972C-498C-8D67-1A6D80587C85}"/>
              </a:ext>
            </a:extLst>
          </p:cNvPr>
          <p:cNvPicPr>
            <a:picLocks noChangeAspect="1"/>
          </p:cNvPicPr>
          <p:nvPr/>
        </p:nvPicPr>
        <p:blipFill>
          <a:blip r:embed="rId5"/>
          <a:stretch>
            <a:fillRect/>
          </a:stretch>
        </p:blipFill>
        <p:spPr>
          <a:xfrm>
            <a:off x="443027" y="2130348"/>
            <a:ext cx="11394477" cy="1348709"/>
          </a:xfrm>
          <a:prstGeom prst="rect">
            <a:avLst/>
          </a:prstGeom>
        </p:spPr>
      </p:pic>
      <p:sp>
        <p:nvSpPr>
          <p:cNvPr id="10" name="Rectangle: Rounded Corners 9">
            <a:extLst>
              <a:ext uri="{FF2B5EF4-FFF2-40B4-BE49-F238E27FC236}">
                <a16:creationId xmlns:a16="http://schemas.microsoft.com/office/drawing/2014/main" id="{7E07E6B5-897E-4E71-ABC0-41437509835A}"/>
              </a:ext>
            </a:extLst>
          </p:cNvPr>
          <p:cNvSpPr/>
          <p:nvPr/>
        </p:nvSpPr>
        <p:spPr>
          <a:xfrm>
            <a:off x="500821" y="1679713"/>
            <a:ext cx="1755361" cy="235931"/>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964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745435" y="2286000"/>
            <a:ext cx="9511747" cy="2425147"/>
          </a:xfrm>
        </p:spPr>
        <p:txBody>
          <a:bodyPr>
            <a:noAutofit/>
          </a:bodyPr>
          <a:lstStyle/>
          <a:p>
            <a:pPr algn="ctr"/>
            <a:r>
              <a:rPr lang="en-US" sz="4400" dirty="0"/>
              <a:t>Sample Search Results 2: </a:t>
            </a:r>
            <a:br>
              <a:rPr lang="en-US" sz="4400" dirty="0"/>
            </a:br>
            <a:r>
              <a:rPr lang="en-US" sz="4400" dirty="0">
                <a:solidFill>
                  <a:schemeClr val="tx1"/>
                </a:solidFill>
              </a:rPr>
              <a:t>Combine language skills with areas of expertise</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42607" y="1530779"/>
            <a:ext cx="8596668" cy="2061507"/>
          </a:xfrm>
        </p:spPr>
        <p:txBody>
          <a:bodyPr>
            <a:normAutofit/>
          </a:bodyPr>
          <a:lstStyle/>
          <a:p>
            <a:endParaRPr lang="en-US" sz="2800" dirty="0"/>
          </a:p>
          <a:p>
            <a:pPr marL="0" indent="0">
              <a:buNone/>
            </a:pPr>
            <a:endParaRPr lang="en-US" sz="2800" dirty="0"/>
          </a:p>
        </p:txBody>
      </p:sp>
    </p:spTree>
    <p:extLst>
      <p:ext uri="{BB962C8B-B14F-4D97-AF65-F5344CB8AC3E}">
        <p14:creationId xmlns:p14="http://schemas.microsoft.com/office/powerpoint/2010/main" val="2378966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6D7ED1-D6DF-4824-9765-8CE92CA207D5}"/>
              </a:ext>
            </a:extLst>
          </p:cNvPr>
          <p:cNvPicPr>
            <a:picLocks noChangeAspect="1"/>
          </p:cNvPicPr>
          <p:nvPr/>
        </p:nvPicPr>
        <p:blipFill>
          <a:blip r:embed="rId2"/>
          <a:stretch>
            <a:fillRect/>
          </a:stretch>
        </p:blipFill>
        <p:spPr>
          <a:xfrm>
            <a:off x="427382" y="913590"/>
            <a:ext cx="11141766" cy="1680523"/>
          </a:xfrm>
          <a:prstGeom prst="rect">
            <a:avLst/>
          </a:prstGeom>
        </p:spPr>
      </p:pic>
      <p:pic>
        <p:nvPicPr>
          <p:cNvPr id="5" name="Picture 4">
            <a:extLst>
              <a:ext uri="{FF2B5EF4-FFF2-40B4-BE49-F238E27FC236}">
                <a16:creationId xmlns:a16="http://schemas.microsoft.com/office/drawing/2014/main" id="{B747E290-1103-417E-8C35-39B1CD4AD0DB}"/>
              </a:ext>
            </a:extLst>
          </p:cNvPr>
          <p:cNvPicPr>
            <a:picLocks noChangeAspect="1"/>
          </p:cNvPicPr>
          <p:nvPr/>
        </p:nvPicPr>
        <p:blipFill>
          <a:blip r:embed="rId3"/>
          <a:stretch>
            <a:fillRect/>
          </a:stretch>
        </p:blipFill>
        <p:spPr>
          <a:xfrm>
            <a:off x="427382" y="2923209"/>
            <a:ext cx="11141766" cy="1968758"/>
          </a:xfrm>
          <a:prstGeom prst="rect">
            <a:avLst/>
          </a:prstGeom>
        </p:spPr>
      </p:pic>
      <p:sp>
        <p:nvSpPr>
          <p:cNvPr id="7" name="Rectangle: Rounded Corners 6">
            <a:extLst>
              <a:ext uri="{FF2B5EF4-FFF2-40B4-BE49-F238E27FC236}">
                <a16:creationId xmlns:a16="http://schemas.microsoft.com/office/drawing/2014/main" id="{153EF5C0-F513-4E73-8FD0-F7F35D54DDFD}"/>
              </a:ext>
            </a:extLst>
          </p:cNvPr>
          <p:cNvSpPr/>
          <p:nvPr/>
        </p:nvSpPr>
        <p:spPr>
          <a:xfrm>
            <a:off x="5536649" y="1574263"/>
            <a:ext cx="2861916" cy="24018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38C3D75C-FF9F-4319-8CC2-1E888E04E73C}"/>
              </a:ext>
            </a:extLst>
          </p:cNvPr>
          <p:cNvSpPr/>
          <p:nvPr/>
        </p:nvSpPr>
        <p:spPr>
          <a:xfrm>
            <a:off x="5536649" y="1245167"/>
            <a:ext cx="2861916" cy="24018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1820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745435" y="2286000"/>
            <a:ext cx="9511747" cy="2425147"/>
          </a:xfrm>
        </p:spPr>
        <p:txBody>
          <a:bodyPr>
            <a:noAutofit/>
          </a:bodyPr>
          <a:lstStyle/>
          <a:p>
            <a:pPr algn="ctr"/>
            <a:r>
              <a:rPr lang="en-US" sz="4400" dirty="0"/>
              <a:t>Sample Search Results 3: </a:t>
            </a:r>
            <a:br>
              <a:rPr lang="en-US" sz="4400" dirty="0"/>
            </a:br>
            <a:r>
              <a:rPr lang="en-US" sz="4400" dirty="0">
                <a:solidFill>
                  <a:schemeClr val="tx1"/>
                </a:solidFill>
              </a:rPr>
              <a:t>Combine Country, Type of Mission and Mission Topic</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42607" y="1530779"/>
            <a:ext cx="8596668" cy="2061507"/>
          </a:xfrm>
        </p:spPr>
        <p:txBody>
          <a:bodyPr>
            <a:normAutofit/>
          </a:bodyPr>
          <a:lstStyle/>
          <a:p>
            <a:endParaRPr lang="en-US" sz="2800" dirty="0"/>
          </a:p>
          <a:p>
            <a:pPr marL="0" indent="0">
              <a:buNone/>
            </a:pPr>
            <a:endParaRPr lang="en-US" sz="2800" dirty="0"/>
          </a:p>
        </p:txBody>
      </p:sp>
    </p:spTree>
    <p:extLst>
      <p:ext uri="{BB962C8B-B14F-4D97-AF65-F5344CB8AC3E}">
        <p14:creationId xmlns:p14="http://schemas.microsoft.com/office/powerpoint/2010/main" val="278782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38BF-693D-4890-8799-944637A8AFF4}"/>
              </a:ext>
            </a:extLst>
          </p:cNvPr>
          <p:cNvSpPr>
            <a:spLocks noGrp="1"/>
          </p:cNvSpPr>
          <p:nvPr>
            <p:ph type="title"/>
          </p:nvPr>
        </p:nvSpPr>
        <p:spPr/>
        <p:txBody>
          <a:bodyPr/>
          <a:lstStyle/>
          <a:p>
            <a:r>
              <a:rPr lang="en-US" dirty="0"/>
              <a:t>Team</a:t>
            </a:r>
          </a:p>
        </p:txBody>
      </p:sp>
      <p:sp>
        <p:nvSpPr>
          <p:cNvPr id="3" name="Content Placeholder 2">
            <a:extLst>
              <a:ext uri="{FF2B5EF4-FFF2-40B4-BE49-F238E27FC236}">
                <a16:creationId xmlns:a16="http://schemas.microsoft.com/office/drawing/2014/main" id="{D7977B13-EFB7-41D1-AA84-EB03CD453F82}"/>
              </a:ext>
            </a:extLst>
          </p:cNvPr>
          <p:cNvSpPr>
            <a:spLocks noGrp="1"/>
          </p:cNvSpPr>
          <p:nvPr>
            <p:ph idx="1"/>
          </p:nvPr>
        </p:nvSpPr>
        <p:spPr>
          <a:xfrm>
            <a:off x="1185584" y="1466399"/>
            <a:ext cx="8048517" cy="3925201"/>
          </a:xfrm>
        </p:spPr>
        <p:txBody>
          <a:bodyPr>
            <a:normAutofit/>
          </a:bodyPr>
          <a:lstStyle/>
          <a:p>
            <a:pPr>
              <a:lnSpc>
                <a:spcPct val="150000"/>
              </a:lnSpc>
            </a:pPr>
            <a:r>
              <a:rPr lang="en-US" sz="2800" dirty="0"/>
              <a:t>Claudia Jadrijevic </a:t>
            </a:r>
            <a:r>
              <a:rPr lang="en-US" sz="2800" i="1" dirty="0"/>
              <a:t>(author) </a:t>
            </a:r>
            <a:r>
              <a:rPr lang="en-US" sz="2800" dirty="0"/>
              <a:t>– </a:t>
            </a:r>
            <a:r>
              <a:rPr lang="en-US" sz="2800" dirty="0">
                <a:solidFill>
                  <a:srgbClr val="92D050"/>
                </a:solidFill>
              </a:rPr>
              <a:t>MCM</a:t>
            </a:r>
          </a:p>
          <a:p>
            <a:pPr>
              <a:lnSpc>
                <a:spcPct val="150000"/>
              </a:lnSpc>
            </a:pPr>
            <a:r>
              <a:rPr lang="en-US" sz="2800" dirty="0"/>
              <a:t>Emeric Lai Tim  </a:t>
            </a:r>
            <a:r>
              <a:rPr lang="en-US" sz="2800" i="1" dirty="0"/>
              <a:t>(developer) </a:t>
            </a:r>
            <a:r>
              <a:rPr lang="en-US" sz="2800" dirty="0"/>
              <a:t>– </a:t>
            </a:r>
            <a:r>
              <a:rPr lang="en-US" sz="2800" dirty="0">
                <a:solidFill>
                  <a:srgbClr val="92D050"/>
                </a:solidFill>
              </a:rPr>
              <a:t>MCM</a:t>
            </a:r>
          </a:p>
          <a:p>
            <a:pPr>
              <a:lnSpc>
                <a:spcPct val="150000"/>
              </a:lnSpc>
            </a:pPr>
            <a:r>
              <a:rPr lang="en-US" sz="2800" dirty="0"/>
              <a:t>Jing Zhong and Linda Venable </a:t>
            </a:r>
            <a:r>
              <a:rPr lang="en-US" sz="2800" i="1" dirty="0"/>
              <a:t>(partners) </a:t>
            </a:r>
            <a:r>
              <a:rPr lang="en-US" sz="2800" dirty="0"/>
              <a:t>– </a:t>
            </a:r>
            <a:r>
              <a:rPr lang="en-US" sz="2800" dirty="0">
                <a:solidFill>
                  <a:srgbClr val="92D050"/>
                </a:solidFill>
              </a:rPr>
              <a:t>IMF Joint Library </a:t>
            </a:r>
            <a:r>
              <a:rPr lang="en-US" sz="2800" i="1" dirty="0"/>
              <a:t>Partners on the work to filter staff external publications</a:t>
            </a:r>
          </a:p>
          <a:p>
            <a:endParaRPr lang="en-US" sz="2400" i="1" dirty="0"/>
          </a:p>
          <a:p>
            <a:pPr marL="0"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529788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9AFD-EB29-41FF-994D-C9A6000F5ABF}"/>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45B254E4-21ED-4FC6-BBE5-953E0C859AED}"/>
              </a:ext>
            </a:extLst>
          </p:cNvPr>
          <p:cNvPicPr>
            <a:picLocks noChangeAspect="1"/>
          </p:cNvPicPr>
          <p:nvPr/>
        </p:nvPicPr>
        <p:blipFill>
          <a:blip r:embed="rId2"/>
          <a:stretch>
            <a:fillRect/>
          </a:stretch>
        </p:blipFill>
        <p:spPr>
          <a:xfrm>
            <a:off x="397565" y="609600"/>
            <a:ext cx="11400183" cy="1995432"/>
          </a:xfrm>
          <a:prstGeom prst="rect">
            <a:avLst/>
          </a:prstGeom>
        </p:spPr>
      </p:pic>
      <p:pic>
        <p:nvPicPr>
          <p:cNvPr id="6" name="Picture 5">
            <a:extLst>
              <a:ext uri="{FF2B5EF4-FFF2-40B4-BE49-F238E27FC236}">
                <a16:creationId xmlns:a16="http://schemas.microsoft.com/office/drawing/2014/main" id="{0A05D702-71ED-46D6-A230-0C26F20EE5BB}"/>
              </a:ext>
            </a:extLst>
          </p:cNvPr>
          <p:cNvPicPr>
            <a:picLocks noChangeAspect="1"/>
          </p:cNvPicPr>
          <p:nvPr/>
        </p:nvPicPr>
        <p:blipFill>
          <a:blip r:embed="rId3"/>
          <a:stretch>
            <a:fillRect/>
          </a:stretch>
        </p:blipFill>
        <p:spPr>
          <a:xfrm>
            <a:off x="397565" y="3030455"/>
            <a:ext cx="11400183" cy="2356554"/>
          </a:xfrm>
          <a:prstGeom prst="rect">
            <a:avLst/>
          </a:prstGeom>
        </p:spPr>
      </p:pic>
      <p:sp>
        <p:nvSpPr>
          <p:cNvPr id="7" name="Rectangle: Rounded Corners 6">
            <a:extLst>
              <a:ext uri="{FF2B5EF4-FFF2-40B4-BE49-F238E27FC236}">
                <a16:creationId xmlns:a16="http://schemas.microsoft.com/office/drawing/2014/main" id="{226F63A3-4FBD-4919-BB58-9A006E90AA49}"/>
              </a:ext>
            </a:extLst>
          </p:cNvPr>
          <p:cNvSpPr/>
          <p:nvPr/>
        </p:nvSpPr>
        <p:spPr>
          <a:xfrm>
            <a:off x="2525092" y="1782838"/>
            <a:ext cx="2861916" cy="24018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64CDE4FF-FCB5-4D91-9658-9FD5221EA27B}"/>
              </a:ext>
            </a:extLst>
          </p:cNvPr>
          <p:cNvSpPr/>
          <p:nvPr/>
        </p:nvSpPr>
        <p:spPr>
          <a:xfrm>
            <a:off x="2525092" y="1408533"/>
            <a:ext cx="2861916" cy="24018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6B6E5E87-9EED-407F-838B-EB16F059CBDE}"/>
              </a:ext>
            </a:extLst>
          </p:cNvPr>
          <p:cNvSpPr/>
          <p:nvPr/>
        </p:nvSpPr>
        <p:spPr>
          <a:xfrm>
            <a:off x="2525092" y="1001808"/>
            <a:ext cx="2861916" cy="240182"/>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351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745435" y="2286000"/>
            <a:ext cx="9511747" cy="2425147"/>
          </a:xfrm>
        </p:spPr>
        <p:txBody>
          <a:bodyPr>
            <a:noAutofit/>
          </a:bodyPr>
          <a:lstStyle/>
          <a:p>
            <a:pPr algn="ctr"/>
            <a:r>
              <a:rPr lang="en-US" sz="4400" dirty="0"/>
              <a:t>Sample Search Results 4: </a:t>
            </a:r>
            <a:br>
              <a:rPr lang="en-US" sz="4400" dirty="0"/>
            </a:br>
            <a:r>
              <a:rPr lang="en-US" sz="4400" dirty="0">
                <a:solidFill>
                  <a:schemeClr val="tx1"/>
                </a:solidFill>
              </a:rPr>
              <a:t>MCM Policy Responsibilities</a:t>
            </a:r>
            <a:br>
              <a:rPr lang="en-US" sz="4400" dirty="0">
                <a:solidFill>
                  <a:schemeClr val="tx1"/>
                </a:solidFill>
              </a:rPr>
            </a:br>
            <a:r>
              <a:rPr lang="en-US" sz="4400" dirty="0">
                <a:solidFill>
                  <a:schemeClr val="tx1"/>
                </a:solidFill>
              </a:rPr>
              <a:t>by Area/Topic</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42607" y="1530779"/>
            <a:ext cx="8596668" cy="2061507"/>
          </a:xfrm>
        </p:spPr>
        <p:txBody>
          <a:bodyPr>
            <a:normAutofit/>
          </a:bodyPr>
          <a:lstStyle/>
          <a:p>
            <a:endParaRPr lang="en-US" sz="2800" dirty="0"/>
          </a:p>
          <a:p>
            <a:pPr marL="0" indent="0">
              <a:buNone/>
            </a:pPr>
            <a:endParaRPr lang="en-US" sz="2800" dirty="0"/>
          </a:p>
        </p:txBody>
      </p:sp>
    </p:spTree>
    <p:extLst>
      <p:ext uri="{BB962C8B-B14F-4D97-AF65-F5344CB8AC3E}">
        <p14:creationId xmlns:p14="http://schemas.microsoft.com/office/powerpoint/2010/main" val="241456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836D8-ACAB-407C-8F46-A2AB00BD3558}"/>
              </a:ext>
            </a:extLst>
          </p:cNvPr>
          <p:cNvPicPr>
            <a:picLocks noChangeAspect="1"/>
          </p:cNvPicPr>
          <p:nvPr/>
        </p:nvPicPr>
        <p:blipFill>
          <a:blip r:embed="rId2"/>
          <a:stretch>
            <a:fillRect/>
          </a:stretch>
        </p:blipFill>
        <p:spPr>
          <a:xfrm>
            <a:off x="417443" y="421891"/>
            <a:ext cx="11420061" cy="1696218"/>
          </a:xfrm>
          <a:prstGeom prst="rect">
            <a:avLst/>
          </a:prstGeom>
        </p:spPr>
      </p:pic>
      <p:pic>
        <p:nvPicPr>
          <p:cNvPr id="5" name="Picture 4">
            <a:extLst>
              <a:ext uri="{FF2B5EF4-FFF2-40B4-BE49-F238E27FC236}">
                <a16:creationId xmlns:a16="http://schemas.microsoft.com/office/drawing/2014/main" id="{95DAB482-70E2-441A-BE99-1299B79BC539}"/>
              </a:ext>
            </a:extLst>
          </p:cNvPr>
          <p:cNvPicPr>
            <a:picLocks noChangeAspect="1"/>
          </p:cNvPicPr>
          <p:nvPr/>
        </p:nvPicPr>
        <p:blipFill>
          <a:blip r:embed="rId3"/>
          <a:stretch>
            <a:fillRect/>
          </a:stretch>
        </p:blipFill>
        <p:spPr>
          <a:xfrm>
            <a:off x="354496" y="2118110"/>
            <a:ext cx="11483008" cy="4509270"/>
          </a:xfrm>
          <a:prstGeom prst="rect">
            <a:avLst/>
          </a:prstGeom>
        </p:spPr>
      </p:pic>
      <p:sp>
        <p:nvSpPr>
          <p:cNvPr id="6" name="Rectangle: Rounded Corners 5">
            <a:extLst>
              <a:ext uri="{FF2B5EF4-FFF2-40B4-BE49-F238E27FC236}">
                <a16:creationId xmlns:a16="http://schemas.microsoft.com/office/drawing/2014/main" id="{11BB8E9C-48DB-44D4-B3D0-2876C44B8338}"/>
              </a:ext>
            </a:extLst>
          </p:cNvPr>
          <p:cNvSpPr/>
          <p:nvPr/>
        </p:nvSpPr>
        <p:spPr>
          <a:xfrm>
            <a:off x="8776805" y="743391"/>
            <a:ext cx="2921552" cy="220706"/>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649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745435" y="2286000"/>
            <a:ext cx="9511747" cy="2425147"/>
          </a:xfrm>
        </p:spPr>
        <p:txBody>
          <a:bodyPr>
            <a:noAutofit/>
          </a:bodyPr>
          <a:lstStyle/>
          <a:p>
            <a:pPr algn="ctr"/>
            <a:r>
              <a:rPr lang="en-US" sz="4400" dirty="0"/>
              <a:t>Sample Search Results 5: </a:t>
            </a:r>
            <a:br>
              <a:rPr lang="en-US" sz="4400" dirty="0"/>
            </a:br>
            <a:r>
              <a:rPr lang="en-US" sz="4400" dirty="0">
                <a:solidFill>
                  <a:schemeClr val="tx1"/>
                </a:solidFill>
              </a:rPr>
              <a:t>MCM Country Responsibilities</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42607" y="1530779"/>
            <a:ext cx="8596668" cy="2061507"/>
          </a:xfrm>
        </p:spPr>
        <p:txBody>
          <a:bodyPr>
            <a:normAutofit/>
          </a:bodyPr>
          <a:lstStyle/>
          <a:p>
            <a:endParaRPr lang="en-US" sz="2800" dirty="0"/>
          </a:p>
          <a:p>
            <a:pPr marL="0" indent="0">
              <a:buNone/>
            </a:pPr>
            <a:endParaRPr lang="en-US" sz="2800" dirty="0"/>
          </a:p>
        </p:txBody>
      </p:sp>
    </p:spTree>
    <p:extLst>
      <p:ext uri="{BB962C8B-B14F-4D97-AF65-F5344CB8AC3E}">
        <p14:creationId xmlns:p14="http://schemas.microsoft.com/office/powerpoint/2010/main" val="1718940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F406A-BBEF-40CB-876A-150205EF203F}"/>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23ED74E8-D02F-416F-8115-678383475EB1}"/>
              </a:ext>
            </a:extLst>
          </p:cNvPr>
          <p:cNvPicPr>
            <a:picLocks noGrp="1" noChangeAspect="1"/>
          </p:cNvPicPr>
          <p:nvPr>
            <p:ph idx="1"/>
          </p:nvPr>
        </p:nvPicPr>
        <p:blipFill>
          <a:blip r:embed="rId2"/>
          <a:stretch>
            <a:fillRect/>
          </a:stretch>
        </p:blipFill>
        <p:spPr>
          <a:xfrm>
            <a:off x="441749" y="3329202"/>
            <a:ext cx="11405694" cy="2713789"/>
          </a:xfrm>
          <a:prstGeom prst="rect">
            <a:avLst/>
          </a:prstGeom>
        </p:spPr>
      </p:pic>
      <p:pic>
        <p:nvPicPr>
          <p:cNvPr id="4" name="Picture 3">
            <a:extLst>
              <a:ext uri="{FF2B5EF4-FFF2-40B4-BE49-F238E27FC236}">
                <a16:creationId xmlns:a16="http://schemas.microsoft.com/office/drawing/2014/main" id="{5D536215-E02A-4C98-ACBC-792278C66AF4}"/>
              </a:ext>
            </a:extLst>
          </p:cNvPr>
          <p:cNvPicPr>
            <a:picLocks noChangeAspect="1"/>
          </p:cNvPicPr>
          <p:nvPr/>
        </p:nvPicPr>
        <p:blipFill>
          <a:blip r:embed="rId3"/>
          <a:stretch>
            <a:fillRect/>
          </a:stretch>
        </p:blipFill>
        <p:spPr>
          <a:xfrm>
            <a:off x="407504" y="361211"/>
            <a:ext cx="11439939" cy="1684284"/>
          </a:xfrm>
          <a:prstGeom prst="rect">
            <a:avLst/>
          </a:prstGeom>
        </p:spPr>
      </p:pic>
      <p:pic>
        <p:nvPicPr>
          <p:cNvPr id="5" name="Picture 4">
            <a:extLst>
              <a:ext uri="{FF2B5EF4-FFF2-40B4-BE49-F238E27FC236}">
                <a16:creationId xmlns:a16="http://schemas.microsoft.com/office/drawing/2014/main" id="{BFD0DE2B-7D5E-45E4-AE9F-9A27AFFE1F54}"/>
              </a:ext>
            </a:extLst>
          </p:cNvPr>
          <p:cNvPicPr>
            <a:picLocks noChangeAspect="1"/>
          </p:cNvPicPr>
          <p:nvPr/>
        </p:nvPicPr>
        <p:blipFill>
          <a:blip r:embed="rId4"/>
          <a:stretch>
            <a:fillRect/>
          </a:stretch>
        </p:blipFill>
        <p:spPr>
          <a:xfrm>
            <a:off x="407504" y="2045494"/>
            <a:ext cx="11439939" cy="1283708"/>
          </a:xfrm>
          <a:prstGeom prst="rect">
            <a:avLst/>
          </a:prstGeom>
        </p:spPr>
      </p:pic>
      <p:sp>
        <p:nvSpPr>
          <p:cNvPr id="7" name="Rectangle: Rounded Corners 6">
            <a:extLst>
              <a:ext uri="{FF2B5EF4-FFF2-40B4-BE49-F238E27FC236}">
                <a16:creationId xmlns:a16="http://schemas.microsoft.com/office/drawing/2014/main" id="{DA548869-70D4-425A-89DE-3BAA072D5F22}"/>
              </a:ext>
            </a:extLst>
          </p:cNvPr>
          <p:cNvSpPr/>
          <p:nvPr/>
        </p:nvSpPr>
        <p:spPr>
          <a:xfrm>
            <a:off x="8835887" y="1072582"/>
            <a:ext cx="2912165" cy="199627"/>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1959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745435" y="2286000"/>
            <a:ext cx="9511747" cy="2425147"/>
          </a:xfrm>
        </p:spPr>
        <p:txBody>
          <a:bodyPr>
            <a:noAutofit/>
          </a:bodyPr>
          <a:lstStyle/>
          <a:p>
            <a:pPr algn="ctr"/>
            <a:r>
              <a:rPr lang="en-US" sz="4400" dirty="0"/>
              <a:t>Sample Search Results 6: </a:t>
            </a:r>
            <a:br>
              <a:rPr lang="en-US" sz="4400" dirty="0"/>
            </a:br>
            <a:r>
              <a:rPr lang="en-US" sz="4400" dirty="0">
                <a:solidFill>
                  <a:schemeClr val="tx1"/>
                </a:solidFill>
              </a:rPr>
              <a:t>MCM Regional Advisors or Art.IV Participants or B4-sign off</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42607" y="1530779"/>
            <a:ext cx="8596668" cy="2061507"/>
          </a:xfrm>
        </p:spPr>
        <p:txBody>
          <a:bodyPr>
            <a:normAutofit/>
          </a:bodyPr>
          <a:lstStyle/>
          <a:p>
            <a:endParaRPr lang="en-US" sz="2800" dirty="0"/>
          </a:p>
          <a:p>
            <a:pPr marL="0" indent="0">
              <a:buNone/>
            </a:pPr>
            <a:endParaRPr lang="en-US" sz="2800" dirty="0"/>
          </a:p>
        </p:txBody>
      </p:sp>
    </p:spTree>
    <p:extLst>
      <p:ext uri="{BB962C8B-B14F-4D97-AF65-F5344CB8AC3E}">
        <p14:creationId xmlns:p14="http://schemas.microsoft.com/office/powerpoint/2010/main" val="368716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2971-5E2D-4907-AF2C-6930B36A206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5475CEE-4B9B-470D-9E6E-0E44FF7965B6}"/>
              </a:ext>
            </a:extLst>
          </p:cNvPr>
          <p:cNvPicPr>
            <a:picLocks noGrp="1" noChangeAspect="1"/>
          </p:cNvPicPr>
          <p:nvPr>
            <p:ph idx="1"/>
          </p:nvPr>
        </p:nvPicPr>
        <p:blipFill>
          <a:blip r:embed="rId2"/>
          <a:stretch>
            <a:fillRect/>
          </a:stretch>
        </p:blipFill>
        <p:spPr>
          <a:xfrm>
            <a:off x="119270" y="3685927"/>
            <a:ext cx="11867320" cy="1631421"/>
          </a:xfrm>
          <a:prstGeom prst="rect">
            <a:avLst/>
          </a:prstGeom>
        </p:spPr>
      </p:pic>
      <p:pic>
        <p:nvPicPr>
          <p:cNvPr id="4" name="Picture 3">
            <a:extLst>
              <a:ext uri="{FF2B5EF4-FFF2-40B4-BE49-F238E27FC236}">
                <a16:creationId xmlns:a16="http://schemas.microsoft.com/office/drawing/2014/main" id="{022D205E-F8EF-4382-9BCA-4359AE5C292F}"/>
              </a:ext>
            </a:extLst>
          </p:cNvPr>
          <p:cNvPicPr>
            <a:picLocks noChangeAspect="1"/>
          </p:cNvPicPr>
          <p:nvPr/>
        </p:nvPicPr>
        <p:blipFill>
          <a:blip r:embed="rId3"/>
          <a:stretch>
            <a:fillRect/>
          </a:stretch>
        </p:blipFill>
        <p:spPr>
          <a:xfrm>
            <a:off x="119270" y="1834384"/>
            <a:ext cx="11867321" cy="1851544"/>
          </a:xfrm>
          <a:prstGeom prst="rect">
            <a:avLst/>
          </a:prstGeom>
        </p:spPr>
      </p:pic>
      <p:pic>
        <p:nvPicPr>
          <p:cNvPr id="7" name="Picture 6">
            <a:extLst>
              <a:ext uri="{FF2B5EF4-FFF2-40B4-BE49-F238E27FC236}">
                <a16:creationId xmlns:a16="http://schemas.microsoft.com/office/drawing/2014/main" id="{309AAD30-41AF-45E3-9171-B257D15FF573}"/>
              </a:ext>
            </a:extLst>
          </p:cNvPr>
          <p:cNvPicPr>
            <a:picLocks noChangeAspect="1"/>
          </p:cNvPicPr>
          <p:nvPr/>
        </p:nvPicPr>
        <p:blipFill>
          <a:blip r:embed="rId4"/>
          <a:stretch>
            <a:fillRect/>
          </a:stretch>
        </p:blipFill>
        <p:spPr>
          <a:xfrm>
            <a:off x="119270" y="202963"/>
            <a:ext cx="11867321" cy="1647380"/>
          </a:xfrm>
          <a:prstGeom prst="rect">
            <a:avLst/>
          </a:prstGeom>
        </p:spPr>
      </p:pic>
      <p:pic>
        <p:nvPicPr>
          <p:cNvPr id="8" name="Picture 7">
            <a:extLst>
              <a:ext uri="{FF2B5EF4-FFF2-40B4-BE49-F238E27FC236}">
                <a16:creationId xmlns:a16="http://schemas.microsoft.com/office/drawing/2014/main" id="{0F4B99E7-FE1F-44B6-9CD0-38B0AC533B51}"/>
              </a:ext>
            </a:extLst>
          </p:cNvPr>
          <p:cNvPicPr>
            <a:picLocks noChangeAspect="1"/>
          </p:cNvPicPr>
          <p:nvPr/>
        </p:nvPicPr>
        <p:blipFill>
          <a:blip r:embed="rId5"/>
          <a:stretch>
            <a:fillRect/>
          </a:stretch>
        </p:blipFill>
        <p:spPr>
          <a:xfrm>
            <a:off x="119270" y="5317348"/>
            <a:ext cx="11867320" cy="1451200"/>
          </a:xfrm>
          <a:prstGeom prst="rect">
            <a:avLst/>
          </a:prstGeom>
        </p:spPr>
      </p:pic>
      <p:sp>
        <p:nvSpPr>
          <p:cNvPr id="9" name="Rectangle: Rounded Corners 8">
            <a:extLst>
              <a:ext uri="{FF2B5EF4-FFF2-40B4-BE49-F238E27FC236}">
                <a16:creationId xmlns:a16="http://schemas.microsoft.com/office/drawing/2014/main" id="{95A38513-7B57-4908-94D5-6B32251F0550}"/>
              </a:ext>
            </a:extLst>
          </p:cNvPr>
          <p:cNvSpPr/>
          <p:nvPr/>
        </p:nvSpPr>
        <p:spPr>
          <a:xfrm>
            <a:off x="8835887" y="854765"/>
            <a:ext cx="2912165" cy="23854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1067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745435" y="2286000"/>
            <a:ext cx="9511747" cy="2425147"/>
          </a:xfrm>
        </p:spPr>
        <p:txBody>
          <a:bodyPr>
            <a:noAutofit/>
          </a:bodyPr>
          <a:lstStyle/>
          <a:p>
            <a:pPr algn="ctr"/>
            <a:r>
              <a:rPr lang="en-US" sz="4400" dirty="0"/>
              <a:t>Sample Search Results 7: </a:t>
            </a:r>
            <a:br>
              <a:rPr lang="en-US" sz="4400" dirty="0"/>
            </a:br>
            <a:r>
              <a:rPr lang="en-US" sz="4400" dirty="0">
                <a:solidFill>
                  <a:schemeClr val="tx1"/>
                </a:solidFill>
              </a:rPr>
              <a:t>MCM Management</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42607" y="1530779"/>
            <a:ext cx="8596668" cy="2061507"/>
          </a:xfrm>
        </p:spPr>
        <p:txBody>
          <a:bodyPr>
            <a:normAutofit/>
          </a:bodyPr>
          <a:lstStyle/>
          <a:p>
            <a:endParaRPr lang="en-US" sz="2800" dirty="0"/>
          </a:p>
          <a:p>
            <a:pPr marL="0" indent="0">
              <a:buNone/>
            </a:pPr>
            <a:endParaRPr lang="en-US" sz="2800" dirty="0"/>
          </a:p>
        </p:txBody>
      </p:sp>
    </p:spTree>
    <p:extLst>
      <p:ext uri="{BB962C8B-B14F-4D97-AF65-F5344CB8AC3E}">
        <p14:creationId xmlns:p14="http://schemas.microsoft.com/office/powerpoint/2010/main" val="1211014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56C639-85C2-40DA-AB55-295B2757A69A}"/>
              </a:ext>
            </a:extLst>
          </p:cNvPr>
          <p:cNvPicPr>
            <a:picLocks noChangeAspect="1"/>
          </p:cNvPicPr>
          <p:nvPr/>
        </p:nvPicPr>
        <p:blipFill>
          <a:blip r:embed="rId2"/>
          <a:stretch>
            <a:fillRect/>
          </a:stretch>
        </p:blipFill>
        <p:spPr>
          <a:xfrm>
            <a:off x="318052" y="289169"/>
            <a:ext cx="11459818" cy="1641231"/>
          </a:xfrm>
          <a:prstGeom prst="rect">
            <a:avLst/>
          </a:prstGeom>
        </p:spPr>
      </p:pic>
      <p:pic>
        <p:nvPicPr>
          <p:cNvPr id="5" name="Content Placeholder 4">
            <a:extLst>
              <a:ext uri="{FF2B5EF4-FFF2-40B4-BE49-F238E27FC236}">
                <a16:creationId xmlns:a16="http://schemas.microsoft.com/office/drawing/2014/main" id="{556EF863-C2EA-45B4-B775-058026C21767}"/>
              </a:ext>
            </a:extLst>
          </p:cNvPr>
          <p:cNvPicPr>
            <a:picLocks noGrp="1" noChangeAspect="1"/>
          </p:cNvPicPr>
          <p:nvPr>
            <p:ph idx="1"/>
          </p:nvPr>
        </p:nvPicPr>
        <p:blipFill>
          <a:blip r:embed="rId3"/>
          <a:stretch>
            <a:fillRect/>
          </a:stretch>
        </p:blipFill>
        <p:spPr>
          <a:xfrm>
            <a:off x="318052" y="1930400"/>
            <a:ext cx="11459815" cy="3277701"/>
          </a:xfrm>
          <a:prstGeom prst="rect">
            <a:avLst/>
          </a:prstGeom>
        </p:spPr>
      </p:pic>
      <p:pic>
        <p:nvPicPr>
          <p:cNvPr id="6" name="Picture 5">
            <a:extLst>
              <a:ext uri="{FF2B5EF4-FFF2-40B4-BE49-F238E27FC236}">
                <a16:creationId xmlns:a16="http://schemas.microsoft.com/office/drawing/2014/main" id="{244E4F79-7D3E-4414-8E94-9874E7A9F413}"/>
              </a:ext>
            </a:extLst>
          </p:cNvPr>
          <p:cNvPicPr>
            <a:picLocks noChangeAspect="1"/>
          </p:cNvPicPr>
          <p:nvPr/>
        </p:nvPicPr>
        <p:blipFill>
          <a:blip r:embed="rId4"/>
          <a:stretch>
            <a:fillRect/>
          </a:stretch>
        </p:blipFill>
        <p:spPr>
          <a:xfrm>
            <a:off x="318052" y="3429000"/>
            <a:ext cx="11459816" cy="3255928"/>
          </a:xfrm>
          <a:prstGeom prst="rect">
            <a:avLst/>
          </a:prstGeom>
        </p:spPr>
      </p:pic>
      <p:pic>
        <p:nvPicPr>
          <p:cNvPr id="7" name="Picture 6">
            <a:extLst>
              <a:ext uri="{FF2B5EF4-FFF2-40B4-BE49-F238E27FC236}">
                <a16:creationId xmlns:a16="http://schemas.microsoft.com/office/drawing/2014/main" id="{26EF79F2-AC30-4FBE-AD86-618F120454B6}"/>
              </a:ext>
            </a:extLst>
          </p:cNvPr>
          <p:cNvPicPr>
            <a:picLocks noChangeAspect="1"/>
          </p:cNvPicPr>
          <p:nvPr/>
        </p:nvPicPr>
        <p:blipFill>
          <a:blip r:embed="rId5"/>
          <a:stretch>
            <a:fillRect/>
          </a:stretch>
        </p:blipFill>
        <p:spPr>
          <a:xfrm>
            <a:off x="318050" y="5273492"/>
            <a:ext cx="11459817" cy="1433209"/>
          </a:xfrm>
          <a:prstGeom prst="rect">
            <a:avLst/>
          </a:prstGeom>
        </p:spPr>
      </p:pic>
      <p:sp>
        <p:nvSpPr>
          <p:cNvPr id="8" name="Rectangle: Rounded Corners 7">
            <a:extLst>
              <a:ext uri="{FF2B5EF4-FFF2-40B4-BE49-F238E27FC236}">
                <a16:creationId xmlns:a16="http://schemas.microsoft.com/office/drawing/2014/main" id="{15F04CC4-12EA-415F-A6D3-0B9879D1CE63}"/>
              </a:ext>
            </a:extLst>
          </p:cNvPr>
          <p:cNvSpPr/>
          <p:nvPr/>
        </p:nvSpPr>
        <p:spPr>
          <a:xfrm>
            <a:off x="8686800" y="1292087"/>
            <a:ext cx="2912165" cy="23854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03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a:xfrm>
            <a:off x="922631" y="1517716"/>
            <a:ext cx="4203866" cy="3379227"/>
          </a:xfrm>
        </p:spPr>
        <p:txBody>
          <a:bodyPr>
            <a:normAutofit/>
          </a:bodyPr>
          <a:lstStyle/>
          <a:p>
            <a:r>
              <a:rPr lang="en-US" sz="5500" dirty="0"/>
              <a:t>THANK YOU! </a:t>
            </a:r>
            <a:r>
              <a:rPr lang="en-US" dirty="0"/>
              <a:t/>
            </a:r>
            <a:br>
              <a:rPr lang="en-US" dirty="0"/>
            </a:br>
            <a:r>
              <a:rPr lang="en-US" dirty="0"/>
              <a:t/>
            </a:r>
            <a:br>
              <a:rPr lang="en-US" dirty="0"/>
            </a:br>
            <a:r>
              <a:rPr lang="en-US" dirty="0"/>
              <a:t/>
            </a:r>
            <a:br>
              <a:rPr lang="en-US" dirty="0"/>
            </a:br>
            <a:r>
              <a:rPr lang="en-US" dirty="0"/>
              <a:t>      Questions…</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828163" y="1517716"/>
            <a:ext cx="8596668" cy="4551927"/>
          </a:xfrm>
        </p:spPr>
        <p:txBody>
          <a:bodyPr>
            <a:normAutofit/>
          </a:bodyPr>
          <a:lstStyle/>
          <a:p>
            <a:endParaRPr lang="en-US" sz="2800" dirty="0"/>
          </a:p>
          <a:p>
            <a:pPr marL="0" indent="0">
              <a:buNone/>
            </a:pPr>
            <a:endParaRPr lang="en-US" sz="2800" dirty="0"/>
          </a:p>
        </p:txBody>
      </p:sp>
      <p:pic>
        <p:nvPicPr>
          <p:cNvPr id="5" name="Picture 4">
            <a:extLst>
              <a:ext uri="{FF2B5EF4-FFF2-40B4-BE49-F238E27FC236}">
                <a16:creationId xmlns:a16="http://schemas.microsoft.com/office/drawing/2014/main" id="{A053C783-EC32-4B3F-BD03-93ACFDD1A234}"/>
              </a:ext>
            </a:extLst>
          </p:cNvPr>
          <p:cNvPicPr>
            <a:picLocks noChangeAspect="1"/>
          </p:cNvPicPr>
          <p:nvPr/>
        </p:nvPicPr>
        <p:blipFill>
          <a:blip r:embed="rId3"/>
          <a:stretch>
            <a:fillRect/>
          </a:stretch>
        </p:blipFill>
        <p:spPr>
          <a:xfrm>
            <a:off x="4719637" y="3207329"/>
            <a:ext cx="2752725" cy="1104900"/>
          </a:xfrm>
          <a:prstGeom prst="rect">
            <a:avLst/>
          </a:prstGeom>
        </p:spPr>
      </p:pic>
    </p:spTree>
    <p:extLst>
      <p:ext uri="{BB962C8B-B14F-4D97-AF65-F5344CB8AC3E}">
        <p14:creationId xmlns:p14="http://schemas.microsoft.com/office/powerpoint/2010/main" val="325504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38BF-693D-4890-8799-944637A8AFF4}"/>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D7977B13-EFB7-41D1-AA84-EB03CD453F82}"/>
              </a:ext>
            </a:extLst>
          </p:cNvPr>
          <p:cNvSpPr>
            <a:spLocks noGrp="1"/>
          </p:cNvSpPr>
          <p:nvPr>
            <p:ph idx="1"/>
          </p:nvPr>
        </p:nvSpPr>
        <p:spPr>
          <a:xfrm>
            <a:off x="1027522" y="1623260"/>
            <a:ext cx="8048517" cy="4984929"/>
          </a:xfrm>
        </p:spPr>
        <p:txBody>
          <a:bodyPr>
            <a:normAutofit fontScale="92500" lnSpcReduction="20000"/>
          </a:bodyPr>
          <a:lstStyle/>
          <a:p>
            <a:r>
              <a:rPr lang="en-US" sz="2600" dirty="0"/>
              <a:t>Extract information about staff automatically from already existing data sources</a:t>
            </a:r>
          </a:p>
          <a:p>
            <a:endParaRPr lang="en-US" sz="2600" dirty="0"/>
          </a:p>
          <a:p>
            <a:r>
              <a:rPr lang="en-US" sz="2600" dirty="0"/>
              <a:t>Complement this information with self-declared areas of expertise and languages</a:t>
            </a:r>
          </a:p>
          <a:p>
            <a:endParaRPr lang="en-US" sz="2600" dirty="0"/>
          </a:p>
          <a:p>
            <a:r>
              <a:rPr lang="en-US" sz="2600" dirty="0"/>
              <a:t>Organize and display the information in a dashboard</a:t>
            </a:r>
          </a:p>
          <a:p>
            <a:endParaRPr lang="en-US" sz="2600" dirty="0"/>
          </a:p>
          <a:p>
            <a:r>
              <a:rPr lang="en-US" sz="2600" dirty="0"/>
              <a:t>Make it easily searchable – Google-like</a:t>
            </a:r>
          </a:p>
          <a:p>
            <a:endParaRPr lang="en-US" sz="2600" dirty="0"/>
          </a:p>
          <a:p>
            <a:r>
              <a:rPr lang="en-US" sz="2600" dirty="0"/>
              <a:t>Let the users consume the data and assess the expertise</a:t>
            </a:r>
          </a:p>
          <a:p>
            <a:endParaRPr lang="en-US" sz="2400" dirty="0"/>
          </a:p>
          <a:p>
            <a:pPr marL="0"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548384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5279-EA76-45A2-BAB5-27EF032D95FE}"/>
              </a:ext>
            </a:extLst>
          </p:cNvPr>
          <p:cNvSpPr>
            <a:spLocks noGrp="1"/>
          </p:cNvSpPr>
          <p:nvPr>
            <p:ph type="title"/>
          </p:nvPr>
        </p:nvSpPr>
        <p:spPr>
          <a:xfrm>
            <a:off x="677333" y="609600"/>
            <a:ext cx="9041701" cy="719579"/>
          </a:xfrm>
        </p:spPr>
        <p:txBody>
          <a:bodyPr/>
          <a:lstStyle/>
          <a:p>
            <a:r>
              <a:rPr lang="en-US" dirty="0"/>
              <a:t>Uses</a:t>
            </a:r>
          </a:p>
        </p:txBody>
      </p:sp>
      <p:sp>
        <p:nvSpPr>
          <p:cNvPr id="3" name="Content Placeholder 2">
            <a:extLst>
              <a:ext uri="{FF2B5EF4-FFF2-40B4-BE49-F238E27FC236}">
                <a16:creationId xmlns:a16="http://schemas.microsoft.com/office/drawing/2014/main" id="{DB3BD97C-C630-4048-9616-0F2A60097DE2}"/>
              </a:ext>
            </a:extLst>
          </p:cNvPr>
          <p:cNvSpPr>
            <a:spLocks noGrp="1"/>
          </p:cNvSpPr>
          <p:nvPr>
            <p:ph idx="1"/>
          </p:nvPr>
        </p:nvSpPr>
        <p:spPr>
          <a:xfrm>
            <a:off x="1122366" y="1502105"/>
            <a:ext cx="8596668" cy="4733691"/>
          </a:xfrm>
        </p:spPr>
        <p:txBody>
          <a:bodyPr>
            <a:noAutofit/>
          </a:bodyPr>
          <a:lstStyle/>
          <a:p>
            <a:r>
              <a:rPr lang="en-US" sz="2400" dirty="0"/>
              <a:t>HR teams looking to staff missions</a:t>
            </a:r>
          </a:p>
          <a:p>
            <a:r>
              <a:rPr lang="en-US" sz="2400" dirty="0"/>
              <a:t>Managers looking to hire people</a:t>
            </a:r>
          </a:p>
          <a:p>
            <a:r>
              <a:rPr lang="en-US" sz="2400" dirty="0"/>
              <a:t>Project leaders looking to form a team</a:t>
            </a:r>
          </a:p>
          <a:p>
            <a:endParaRPr lang="en-US" sz="2400" dirty="0"/>
          </a:p>
          <a:p>
            <a:r>
              <a:rPr lang="en-US" sz="2400" dirty="0"/>
              <a:t>Staff interested in connecting with others working on similar topics</a:t>
            </a:r>
          </a:p>
          <a:p>
            <a:endParaRPr lang="en-US" sz="2400" dirty="0"/>
          </a:p>
          <a:p>
            <a:r>
              <a:rPr lang="en-US" sz="2400" dirty="0"/>
              <a:t>Teams looking for specific areas of expertise</a:t>
            </a:r>
          </a:p>
          <a:p>
            <a:r>
              <a:rPr lang="en-US" sz="2400" dirty="0"/>
              <a:t>… curiosity (competition is good!)</a:t>
            </a:r>
          </a:p>
          <a:p>
            <a:endParaRPr lang="en-US" sz="2400" dirty="0"/>
          </a:p>
        </p:txBody>
      </p:sp>
    </p:spTree>
    <p:extLst>
      <p:ext uri="{BB962C8B-B14F-4D97-AF65-F5344CB8AC3E}">
        <p14:creationId xmlns:p14="http://schemas.microsoft.com/office/powerpoint/2010/main" val="37900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5279-EA76-45A2-BAB5-27EF032D95FE}"/>
              </a:ext>
            </a:extLst>
          </p:cNvPr>
          <p:cNvSpPr>
            <a:spLocks noGrp="1"/>
          </p:cNvSpPr>
          <p:nvPr>
            <p:ph type="title"/>
          </p:nvPr>
        </p:nvSpPr>
        <p:spPr>
          <a:xfrm>
            <a:off x="677333" y="609600"/>
            <a:ext cx="9041701" cy="719579"/>
          </a:xfrm>
        </p:spPr>
        <p:txBody>
          <a:bodyPr/>
          <a:lstStyle/>
          <a:p>
            <a:r>
              <a:rPr lang="en-US" dirty="0"/>
              <a:t>Who</a:t>
            </a:r>
          </a:p>
        </p:txBody>
      </p:sp>
      <p:sp>
        <p:nvSpPr>
          <p:cNvPr id="3" name="Content Placeholder 2">
            <a:extLst>
              <a:ext uri="{FF2B5EF4-FFF2-40B4-BE49-F238E27FC236}">
                <a16:creationId xmlns:a16="http://schemas.microsoft.com/office/drawing/2014/main" id="{DB3BD97C-C630-4048-9616-0F2A60097DE2}"/>
              </a:ext>
            </a:extLst>
          </p:cNvPr>
          <p:cNvSpPr>
            <a:spLocks noGrp="1"/>
          </p:cNvSpPr>
          <p:nvPr>
            <p:ph idx="1"/>
          </p:nvPr>
        </p:nvSpPr>
        <p:spPr>
          <a:xfrm>
            <a:off x="1970018" y="1357235"/>
            <a:ext cx="8596668" cy="5043565"/>
          </a:xfrm>
        </p:spPr>
        <p:txBody>
          <a:bodyPr>
            <a:noAutofit/>
          </a:bodyPr>
          <a:lstStyle/>
          <a:p>
            <a:r>
              <a:rPr lang="en-US" sz="2400" dirty="0"/>
              <a:t>Economists</a:t>
            </a:r>
          </a:p>
          <a:p>
            <a:r>
              <a:rPr lang="en-US" sz="2400" dirty="0"/>
              <a:t>Financial Sector Experts</a:t>
            </a:r>
          </a:p>
          <a:p>
            <a:r>
              <a:rPr lang="en-US" sz="2400" dirty="0"/>
              <a:t>Managers</a:t>
            </a:r>
          </a:p>
          <a:p>
            <a:r>
              <a:rPr lang="en-US" sz="2400" dirty="0"/>
              <a:t>Assistants</a:t>
            </a:r>
          </a:p>
          <a:p>
            <a:r>
              <a:rPr lang="en-US" sz="2400" dirty="0"/>
              <a:t>Other career streams:</a:t>
            </a:r>
          </a:p>
          <a:p>
            <a:pPr lvl="1"/>
            <a:r>
              <a:rPr lang="en-US" sz="2200" dirty="0"/>
              <a:t>Human Resources</a:t>
            </a:r>
          </a:p>
          <a:p>
            <a:pPr lvl="1"/>
            <a:r>
              <a:rPr lang="en-US" sz="2200" dirty="0"/>
              <a:t>Capacity Development (TA)</a:t>
            </a:r>
          </a:p>
          <a:p>
            <a:pPr lvl="1"/>
            <a:r>
              <a:rPr lang="en-US" sz="2200" dirty="0"/>
              <a:t>Budget</a:t>
            </a:r>
          </a:p>
          <a:p>
            <a:pPr lvl="1"/>
            <a:r>
              <a:rPr lang="en-US" sz="2200" dirty="0"/>
              <a:t>Knowledge &amp; Information Management</a:t>
            </a:r>
          </a:p>
          <a:p>
            <a:pPr lvl="1"/>
            <a:r>
              <a:rPr lang="en-US" sz="2200" dirty="0"/>
              <a:t>Technology</a:t>
            </a:r>
          </a:p>
          <a:p>
            <a:endParaRPr lang="en-US" sz="2400" dirty="0"/>
          </a:p>
        </p:txBody>
      </p:sp>
    </p:spTree>
    <p:extLst>
      <p:ext uri="{BB962C8B-B14F-4D97-AF65-F5344CB8AC3E}">
        <p14:creationId xmlns:p14="http://schemas.microsoft.com/office/powerpoint/2010/main" val="241350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5279-EA76-45A2-BAB5-27EF032D95FE}"/>
              </a:ext>
            </a:extLst>
          </p:cNvPr>
          <p:cNvSpPr>
            <a:spLocks noGrp="1"/>
          </p:cNvSpPr>
          <p:nvPr>
            <p:ph type="title"/>
          </p:nvPr>
        </p:nvSpPr>
        <p:spPr>
          <a:xfrm>
            <a:off x="473671" y="612743"/>
            <a:ext cx="9399920" cy="1036948"/>
          </a:xfrm>
        </p:spPr>
        <p:txBody>
          <a:bodyPr>
            <a:normAutofit/>
          </a:bodyPr>
          <a:lstStyle/>
          <a:p>
            <a:r>
              <a:rPr lang="en-US" dirty="0"/>
              <a:t>Identifying staff expertise…</a:t>
            </a:r>
          </a:p>
        </p:txBody>
      </p:sp>
      <p:sp>
        <p:nvSpPr>
          <p:cNvPr id="3" name="Content Placeholder 2">
            <a:extLst>
              <a:ext uri="{FF2B5EF4-FFF2-40B4-BE49-F238E27FC236}">
                <a16:creationId xmlns:a16="http://schemas.microsoft.com/office/drawing/2014/main" id="{DB3BD97C-C630-4048-9616-0F2A60097DE2}"/>
              </a:ext>
            </a:extLst>
          </p:cNvPr>
          <p:cNvSpPr>
            <a:spLocks noGrp="1"/>
          </p:cNvSpPr>
          <p:nvPr>
            <p:ph idx="1"/>
          </p:nvPr>
        </p:nvSpPr>
        <p:spPr>
          <a:xfrm>
            <a:off x="734569" y="1520678"/>
            <a:ext cx="8596668" cy="4984625"/>
          </a:xfrm>
        </p:spPr>
        <p:txBody>
          <a:bodyPr>
            <a:noAutofit/>
          </a:bodyPr>
          <a:lstStyle/>
          <a:p>
            <a:r>
              <a:rPr lang="en-US" sz="2400" dirty="0"/>
              <a:t>Self-declaring areas of expertise can be biased, may lead to too much or too little</a:t>
            </a:r>
          </a:p>
          <a:p>
            <a:endParaRPr lang="en-US" sz="2400" dirty="0"/>
          </a:p>
          <a:p>
            <a:r>
              <a:rPr lang="en-US" sz="2400" dirty="0"/>
              <a:t>Assigning areas of expertise can be biased, is time consuming</a:t>
            </a:r>
          </a:p>
          <a:p>
            <a:endParaRPr lang="en-US" sz="2400" dirty="0"/>
          </a:p>
          <a:p>
            <a:r>
              <a:rPr lang="en-US" sz="2400" dirty="0"/>
              <a:t>Keeping areas of expertise in a database is time consuming, easily becomes out of date</a:t>
            </a:r>
          </a:p>
          <a:p>
            <a:endParaRPr lang="en-US" sz="2400" dirty="0"/>
          </a:p>
          <a:p>
            <a:r>
              <a:rPr lang="en-US" sz="2400" dirty="0"/>
              <a:t>Differentiating between areas of expertise and skills is important and complement each other</a:t>
            </a:r>
          </a:p>
          <a:p>
            <a:endParaRPr lang="en-US" sz="2400" dirty="0"/>
          </a:p>
        </p:txBody>
      </p:sp>
    </p:spTree>
    <p:extLst>
      <p:ext uri="{BB962C8B-B14F-4D97-AF65-F5344CB8AC3E}">
        <p14:creationId xmlns:p14="http://schemas.microsoft.com/office/powerpoint/2010/main" val="231684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5279-EA76-45A2-BAB5-27EF032D95FE}"/>
              </a:ext>
            </a:extLst>
          </p:cNvPr>
          <p:cNvSpPr>
            <a:spLocks noGrp="1"/>
          </p:cNvSpPr>
          <p:nvPr>
            <p:ph type="title"/>
          </p:nvPr>
        </p:nvSpPr>
        <p:spPr>
          <a:xfrm>
            <a:off x="677334" y="609600"/>
            <a:ext cx="8596668" cy="823274"/>
          </a:xfrm>
        </p:spPr>
        <p:txBody>
          <a:bodyPr/>
          <a:lstStyle/>
          <a:p>
            <a:r>
              <a:rPr lang="en-US" dirty="0"/>
              <a:t>Future…</a:t>
            </a:r>
          </a:p>
        </p:txBody>
      </p:sp>
      <p:sp>
        <p:nvSpPr>
          <p:cNvPr id="3" name="Content Placeholder 2">
            <a:extLst>
              <a:ext uri="{FF2B5EF4-FFF2-40B4-BE49-F238E27FC236}">
                <a16:creationId xmlns:a16="http://schemas.microsoft.com/office/drawing/2014/main" id="{DB3BD97C-C630-4048-9616-0F2A60097DE2}"/>
              </a:ext>
            </a:extLst>
          </p:cNvPr>
          <p:cNvSpPr>
            <a:spLocks noGrp="1"/>
          </p:cNvSpPr>
          <p:nvPr>
            <p:ph idx="1"/>
          </p:nvPr>
        </p:nvSpPr>
        <p:spPr>
          <a:xfrm>
            <a:off x="677334" y="1681352"/>
            <a:ext cx="8596668" cy="4222491"/>
          </a:xfrm>
        </p:spPr>
        <p:txBody>
          <a:bodyPr>
            <a:noAutofit/>
          </a:bodyPr>
          <a:lstStyle/>
          <a:p>
            <a:r>
              <a:rPr lang="en-US" sz="2400" dirty="0"/>
              <a:t>This project is easily scalable to include all Fund staff.</a:t>
            </a:r>
          </a:p>
          <a:p>
            <a:endParaRPr lang="en-US" sz="2400" dirty="0"/>
          </a:p>
          <a:p>
            <a:r>
              <a:rPr lang="en-US" sz="2400" dirty="0"/>
              <a:t>It will require some resources and effort to clean up the data… needed anyway for future projects including the Digital Workplace, HR1 project, and others.</a:t>
            </a:r>
          </a:p>
          <a:p>
            <a:pPr marL="0" indent="0">
              <a:buNone/>
            </a:pPr>
            <a:endParaRPr lang="en-US" sz="2400" dirty="0"/>
          </a:p>
          <a:p>
            <a:r>
              <a:rPr lang="en-US" sz="2400" dirty="0"/>
              <a:t>With a little investment we could install an intelligent software that ingests all information, processes it, and uses algorithms to narrow down and rank staff expertise.</a:t>
            </a:r>
          </a:p>
          <a:p>
            <a:endParaRPr lang="en-US" sz="2400" dirty="0"/>
          </a:p>
          <a:p>
            <a:endParaRPr lang="en-US" sz="2400" dirty="0"/>
          </a:p>
        </p:txBody>
      </p:sp>
    </p:spTree>
    <p:extLst>
      <p:ext uri="{BB962C8B-B14F-4D97-AF65-F5344CB8AC3E}">
        <p14:creationId xmlns:p14="http://schemas.microsoft.com/office/powerpoint/2010/main" val="240568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56F2-D3E2-48AB-9D3C-7405FF59161C}"/>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15375227-1E16-400D-A00A-C90ADF4338F7}"/>
              </a:ext>
            </a:extLst>
          </p:cNvPr>
          <p:cNvSpPr>
            <a:spLocks noGrp="1"/>
          </p:cNvSpPr>
          <p:nvPr>
            <p:ph idx="1"/>
          </p:nvPr>
        </p:nvSpPr>
        <p:spPr>
          <a:xfrm>
            <a:off x="677334" y="1489435"/>
            <a:ext cx="8596668" cy="5107308"/>
          </a:xfrm>
        </p:spPr>
        <p:txBody>
          <a:bodyPr>
            <a:noAutofit/>
          </a:bodyPr>
          <a:lstStyle/>
          <a:p>
            <a:r>
              <a:rPr lang="en-US" sz="2200" b="1" dirty="0">
                <a:solidFill>
                  <a:srgbClr val="92D050"/>
                </a:solidFill>
              </a:rPr>
              <a:t>MySite.  </a:t>
            </a:r>
            <a:r>
              <a:rPr lang="en-US" sz="2200" dirty="0"/>
              <a:t>Basic information, i.e. department/division, title, email, phone.</a:t>
            </a:r>
          </a:p>
          <a:p>
            <a:endParaRPr lang="en-US" sz="2200" dirty="0"/>
          </a:p>
          <a:p>
            <a:r>
              <a:rPr lang="en-US" sz="2200" b="1" dirty="0">
                <a:solidFill>
                  <a:srgbClr val="92D050"/>
                </a:solidFill>
              </a:rPr>
              <a:t>MCM Policy Responsibilities. </a:t>
            </a:r>
            <a:r>
              <a:rPr lang="en-US" sz="2200" dirty="0"/>
              <a:t>Staff assignments to different policy areas, i.e. central bank governance, inflation targeting, Islamic banking and finance, macroprudential policy.</a:t>
            </a:r>
          </a:p>
          <a:p>
            <a:endParaRPr lang="en-US" sz="2200" dirty="0"/>
          </a:p>
          <a:p>
            <a:r>
              <a:rPr lang="en-US" sz="2200" b="1" dirty="0">
                <a:solidFill>
                  <a:srgbClr val="92D050"/>
                </a:solidFill>
              </a:rPr>
              <a:t>MCM Country Responsibilities. </a:t>
            </a:r>
            <a:r>
              <a:rPr lang="en-US" sz="2200" dirty="0"/>
              <a:t>Staff assignments for country work, i.e. team lead, country manager, article IV participant.</a:t>
            </a:r>
          </a:p>
          <a:p>
            <a:endParaRPr lang="en-US" sz="2200" dirty="0"/>
          </a:p>
          <a:p>
            <a:r>
              <a:rPr lang="en-US" sz="2200" b="1" dirty="0">
                <a:solidFill>
                  <a:srgbClr val="92D050"/>
                </a:solidFill>
              </a:rPr>
              <a:t>Travel Information System (TIMS). </a:t>
            </a:r>
            <a:r>
              <a:rPr lang="en-US" sz="2200" dirty="0"/>
              <a:t>Country missions.</a:t>
            </a:r>
          </a:p>
          <a:p>
            <a:pPr marL="0" indent="0">
              <a:buNone/>
            </a:pPr>
            <a:endParaRPr lang="en-US" sz="2200" dirty="0"/>
          </a:p>
        </p:txBody>
      </p:sp>
    </p:spTree>
    <p:extLst>
      <p:ext uri="{BB962C8B-B14F-4D97-AF65-F5344CB8AC3E}">
        <p14:creationId xmlns:p14="http://schemas.microsoft.com/office/powerpoint/2010/main" val="30604152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351</TotalTime>
  <Words>1165</Words>
  <Application>Microsoft Office PowerPoint</Application>
  <PresentationFormat>Widescreen</PresentationFormat>
  <Paragraphs>135</Paragraphs>
  <Slides>39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Trebuchet MS</vt:lpstr>
      <vt:lpstr>Wingdings 3</vt:lpstr>
      <vt:lpstr>Facet</vt:lpstr>
      <vt:lpstr>MCM</vt:lpstr>
      <vt:lpstr>Showcase the capabilities of the MCM Expertise Locator   Discuss the ‘lessons learned’ that could be useful for an enterprise solution</vt:lpstr>
      <vt:lpstr>Team</vt:lpstr>
      <vt:lpstr>Goals</vt:lpstr>
      <vt:lpstr>Uses</vt:lpstr>
      <vt:lpstr>Who</vt:lpstr>
      <vt:lpstr>Identifying staff expertise…</vt:lpstr>
      <vt:lpstr>Future…</vt:lpstr>
      <vt:lpstr>Data Sources:</vt:lpstr>
      <vt:lpstr>Data Sources… continued</vt:lpstr>
      <vt:lpstr>LIVE DEMO!           Let’s Dive In …</vt:lpstr>
      <vt:lpstr>Lessons learned (1)</vt:lpstr>
      <vt:lpstr>Lessons learned (2)</vt:lpstr>
      <vt:lpstr>Lessons Learned (3)</vt:lpstr>
      <vt:lpstr>Lessons Learned (4)</vt:lpstr>
      <vt:lpstr>Lessons Learned (5)</vt:lpstr>
      <vt:lpstr>Lessons Learned (6)</vt:lpstr>
      <vt:lpstr>Sample Staff Profile</vt:lpstr>
      <vt:lpstr>PowerPoint Presentation</vt:lpstr>
      <vt:lpstr>PowerPoint Presentation</vt:lpstr>
      <vt:lpstr>PowerPoint Presentation</vt:lpstr>
      <vt:lpstr>PowerPoint Presentation</vt:lpstr>
      <vt:lpstr>PowerPoint Presentation</vt:lpstr>
      <vt:lpstr>SEARCH CAPABILITIES  Sample Size  -  All MCM Staff for missions, responsibilities, documents   -  73 Self-declared profiles  -  36 ORCIDs (external publications) </vt:lpstr>
      <vt:lpstr>Sample Search Results 1:  Keyword search on all content</vt:lpstr>
      <vt:lpstr>PowerPoint Presentation</vt:lpstr>
      <vt:lpstr>Sample Search Results 2:  Combine language skills with areas of expertise</vt:lpstr>
      <vt:lpstr>PowerPoint Presentation</vt:lpstr>
      <vt:lpstr>Sample Search Results 3:  Combine Country, Type of Mission and Mission Topic</vt:lpstr>
      <vt:lpstr>PowerPoint Presentation</vt:lpstr>
      <vt:lpstr>Sample Search Results 4:  MCM Policy Responsibilities by Area/Topic</vt:lpstr>
      <vt:lpstr>PowerPoint Presentation</vt:lpstr>
      <vt:lpstr>Sample Search Results 5:  MCM Country Responsibilities</vt:lpstr>
      <vt:lpstr>PowerPoint Presentation</vt:lpstr>
      <vt:lpstr>Sample Search Results 6:  MCM Regional Advisors or Art.IV Participants or B4-sign off</vt:lpstr>
      <vt:lpstr>PowerPoint Presentation</vt:lpstr>
      <vt:lpstr>Sample Search Results 7:  MCM Management</vt:lpstr>
      <vt:lpstr>PowerPoint Presentation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Jadrijevic, Claudia S.</dc:creator>
  <cp:lastModifiedBy>Goolsarran, Denise</cp:lastModifiedBy>
  <cp:revision>44</cp:revision>
  <cp:lastPrinted>2018-09-04T13:04:12Z</cp:lastPrinted>
  <dcterms:created xsi:type="dcterms:W3CDTF">2018-01-24T13:51:10Z</dcterms:created>
  <dcterms:modified xsi:type="dcterms:W3CDTF">2020-08-04T20:48:33Z</dcterms:modified>
</cp:coreProperties>
</file>