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347" r:id="rId3"/>
    <p:sldId id="272" r:id="rId4"/>
    <p:sldId id="345" r:id="rId5"/>
    <p:sldId id="375" r:id="rId6"/>
    <p:sldId id="351" r:id="rId7"/>
    <p:sldId id="265" r:id="rId8"/>
    <p:sldId id="331" r:id="rId9"/>
    <p:sldId id="373" r:id="rId10"/>
    <p:sldId id="284" r:id="rId11"/>
    <p:sldId id="343" r:id="rId12"/>
    <p:sldId id="344" r:id="rId13"/>
    <p:sldId id="348" r:id="rId14"/>
    <p:sldId id="374" r:id="rId15"/>
    <p:sldId id="269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8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na Martínez Montoya" initials="SM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123" d="100"/>
          <a:sy n="123" d="100"/>
        </p:scale>
        <p:origin x="-102" y="-72"/>
      </p:cViewPr>
      <p:guideLst>
        <p:guide orient="horz" pos="2183"/>
        <p:guide pos="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981E3-7D49-436A-A511-9FC481E1EE3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B074A-35F4-48C4-B4D3-EB9AD277AD26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08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47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469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99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262129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768661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2908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385635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6382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7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15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87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893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4440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274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361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52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795F-51F9-46CE-8105-C5DBBF2C80CC}" type="datetimeFigureOut">
              <a:rPr lang="es-CO" smtClean="0"/>
              <a:t>30/07/2020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174-15ED-49D2-8F46-317C272A822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672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AA99AE23-3C4A-4AD9-831F-322F817684C6}"/>
              </a:ext>
            </a:extLst>
          </p:cNvPr>
          <p:cNvSpPr txBox="1">
            <a:spLocks/>
          </p:cNvSpPr>
          <p:nvPr/>
        </p:nvSpPr>
        <p:spPr>
          <a:xfrm>
            <a:off x="786019" y="4438904"/>
            <a:ext cx="10618838" cy="505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solidFill>
                  <a:schemeClr val="bg1"/>
                </a:solidFill>
              </a:rPr>
              <a:t>Biblioteca Colón/SAH y MAPP/OEA</a:t>
            </a:r>
            <a:endParaRPr lang="es-CO" sz="20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3461659-408D-48FF-8049-F29F38D82492}"/>
              </a:ext>
            </a:extLst>
          </p:cNvPr>
          <p:cNvSpPr txBox="1">
            <a:spLocks/>
          </p:cNvSpPr>
          <p:nvPr/>
        </p:nvSpPr>
        <p:spPr>
          <a:xfrm>
            <a:off x="786019" y="3381341"/>
            <a:ext cx="9219372" cy="987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spc="300" dirty="0">
                <a:solidFill>
                  <a:schemeClr val="bg1"/>
                </a:solidFill>
                <a:latin typeface="+mn-lt"/>
              </a:rPr>
              <a:t>Presentación Proyecto de Taxonomía Grupo KM OAS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79147DDD-43CA-488A-B796-E3D9186E565E}"/>
              </a:ext>
            </a:extLst>
          </p:cNvPr>
          <p:cNvSpPr txBox="1">
            <a:spLocks/>
          </p:cNvSpPr>
          <p:nvPr/>
        </p:nvSpPr>
        <p:spPr>
          <a:xfrm>
            <a:off x="10583163" y="5702922"/>
            <a:ext cx="1304037" cy="50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solidFill>
                  <a:srgbClr val="3D62AB"/>
                </a:solidFill>
              </a:rPr>
              <a:t>Julio </a:t>
            </a:r>
            <a:r>
              <a:rPr lang="es-ES" sz="2000" b="1" dirty="0">
                <a:solidFill>
                  <a:srgbClr val="3D62AB"/>
                </a:solidFill>
              </a:rPr>
              <a:t>2020</a:t>
            </a:r>
            <a:endParaRPr lang="es-CO" sz="2000" b="1" dirty="0">
              <a:solidFill>
                <a:srgbClr val="3D62AB"/>
              </a:solidFill>
            </a:endParaRPr>
          </a:p>
          <a:p>
            <a:endParaRPr lang="es-CO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9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13414" y="2061170"/>
            <a:ext cx="3684814" cy="897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3600" dirty="0">
                <a:solidFill>
                  <a:srgbClr val="3D62AB"/>
                </a:solidFill>
                <a:ea typeface="Titillium Light" charset="0"/>
                <a:cs typeface="Titillium Light" charset="0"/>
              </a:rPr>
              <a:t>Fase 1 </a:t>
            </a:r>
            <a:r>
              <a:rPr lang="es-CO" sz="3600" dirty="0">
                <a:ea typeface="Titillium Light" charset="0"/>
                <a:cs typeface="Titillium Light" charset="0"/>
              </a:rPr>
              <a:t/>
            </a:r>
            <a:br>
              <a:rPr lang="es-CO" sz="3600" dirty="0">
                <a:ea typeface="Titillium Light" charset="0"/>
                <a:cs typeface="Titillium Light" charset="0"/>
              </a:rPr>
            </a:br>
            <a:endParaRPr lang="en-US" sz="3600" dirty="0">
              <a:ea typeface="Titillium Light" charset="0"/>
              <a:cs typeface="Titillium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3414" y="3695727"/>
            <a:ext cx="2598130" cy="172354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s-ES" sz="14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El objetivo de esta fase es analizar el contexto de la Organización, tomar decisiones sobre los parámetros que la taxonomía debe lograr y recopilar información sobre el contexto, la audiencia y los usuarios. Esto se consolida en dos acciones:</a:t>
            </a:r>
            <a:endParaRPr lang="en-US" sz="1400" dirty="0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0827" y="1816571"/>
            <a:ext cx="20964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spc="200" dirty="0">
                <a:latin typeface="Titillium" charset="0"/>
                <a:ea typeface="Titillium" charset="0"/>
                <a:cs typeface="Titillium" charset="0"/>
              </a:rPr>
              <a:t>Inventario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2831" y="2171877"/>
            <a:ext cx="4198165" cy="86177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s-ES" sz="14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inventario de contenidos mínimos para la  taxonomía,  derivado exclusivamente de fuentes internas, documentos oficiales y publicaciones realizadas durante la historia y gestión de la OEA.</a:t>
            </a:r>
            <a:endParaRPr lang="en-US" sz="1400" dirty="0">
              <a:solidFill>
                <a:schemeClr val="tx1">
                  <a:alpha val="6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2838" y="3704467"/>
            <a:ext cx="35041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400" b="1" spc="200" dirty="0">
                <a:latin typeface="Titillium" charset="0"/>
                <a:ea typeface="Titillium" charset="0"/>
                <a:cs typeface="Titillium" charset="0"/>
              </a:rPr>
              <a:t> Criterios ANSI/NISO 19-2005</a:t>
            </a:r>
            <a:endParaRPr lang="en-US" sz="1400" b="1" spc="2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2835" y="4003651"/>
            <a:ext cx="3326951" cy="150810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Diseñada sobre la base de los cuatro pilares de la OEA.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Selección cuidadosa de fuentes institucionales, bajo criterios definidos y compilados en una biblioteca digital.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Estructura multinivel, visualizaciones jerárquicas o estructura de árbol.</a:t>
            </a:r>
            <a:endParaRPr lang="en-US" sz="1400" dirty="0">
              <a:solidFill>
                <a:schemeClr val="tx1">
                  <a:alpha val="6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988628" y="1492625"/>
            <a:ext cx="0" cy="4200603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3CF341A6-7530-43E6-9EE5-5B065E3C9B5F}"/>
              </a:ext>
            </a:extLst>
          </p:cNvPr>
          <p:cNvSpPr txBox="1"/>
          <p:nvPr/>
        </p:nvSpPr>
        <p:spPr>
          <a:xfrm>
            <a:off x="3913414" y="2580904"/>
            <a:ext cx="3210309" cy="43088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s-ES" sz="1400" spc="300" dirty="0">
                <a:solidFill>
                  <a:srgbClr val="3D62AB"/>
                </a:solidFill>
                <a:ea typeface="Titillium" charset="0"/>
                <a:cs typeface="Titillium" charset="0"/>
              </a:rPr>
              <a:t>Análisis de contexto y Fuentes de información</a:t>
            </a:r>
            <a:endParaRPr lang="en-US" sz="1400" spc="300" dirty="0">
              <a:solidFill>
                <a:srgbClr val="3D62AB"/>
              </a:solidFill>
              <a:ea typeface="Titillium" charset="0"/>
              <a:cs typeface="Titillium" charset="0"/>
            </a:endParaRPr>
          </a:p>
        </p:txBody>
      </p:sp>
      <p:sp>
        <p:nvSpPr>
          <p:cNvPr id="3" name="Shape 3643">
            <a:extLst>
              <a:ext uri="{FF2B5EF4-FFF2-40B4-BE49-F238E27FC236}">
                <a16:creationId xmlns:a16="http://schemas.microsoft.com/office/drawing/2014/main" xmlns="" id="{326A5C18-3C84-4BC5-A7DF-4418C9BC7D1A}"/>
              </a:ext>
            </a:extLst>
          </p:cNvPr>
          <p:cNvSpPr/>
          <p:nvPr/>
        </p:nvSpPr>
        <p:spPr>
          <a:xfrm>
            <a:off x="1197519" y="2580904"/>
            <a:ext cx="1517312" cy="1482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0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45063" y="2117989"/>
            <a:ext cx="3684814" cy="897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3600" dirty="0">
                <a:solidFill>
                  <a:srgbClr val="3D62AB"/>
                </a:solidFill>
                <a:latin typeface="Titillium Light" charset="0"/>
                <a:ea typeface="Titillium Light" charset="0"/>
                <a:cs typeface="Titillium Light" charset="0"/>
              </a:rPr>
              <a:t>Fase 2 </a:t>
            </a:r>
            <a:br>
              <a:rPr lang="es-CO" sz="3600" dirty="0">
                <a:solidFill>
                  <a:srgbClr val="3D62AB"/>
                </a:solidFill>
                <a:latin typeface="Titillium Light" charset="0"/>
                <a:ea typeface="Titillium Light" charset="0"/>
                <a:cs typeface="Titillium Light" charset="0"/>
              </a:rPr>
            </a:br>
            <a:endParaRPr lang="en-US" sz="3600" dirty="0">
              <a:solidFill>
                <a:srgbClr val="3D62AB"/>
              </a:solidFill>
              <a:latin typeface="Titillium Light" charset="0"/>
              <a:ea typeface="Titillium Light" charset="0"/>
              <a:cs typeface="Titillium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1534" y="2416006"/>
            <a:ext cx="4075461" cy="215443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4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Identificación de los contenidos.</a:t>
            </a:r>
            <a:r>
              <a:rPr lang="es-CO" sz="1400" dirty="0"/>
              <a:t> </a:t>
            </a:r>
            <a:r>
              <a:rPr lang="es-CO" sz="1400" dirty="0">
                <a:solidFill>
                  <a:schemeClr val="tx1">
                    <a:alpha val="60000"/>
                  </a:schemeClr>
                </a:solidFill>
              </a:rPr>
              <a:t>Seleccionar las fuentes documentales o recursos propios pertinentes a cada pilar.</a:t>
            </a:r>
            <a:endParaRPr lang="es-ES" sz="1400" dirty="0">
              <a:solidFill>
                <a:schemeClr val="tx1">
                  <a:alpha val="6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" sz="1400" dirty="0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4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Selección de términos o léxico a través del software NVIVO.</a:t>
            </a:r>
          </a:p>
          <a:p>
            <a:pPr marL="342900" indent="-342900">
              <a:buFont typeface="+mj-lt"/>
              <a:buAutoNum type="arabicPeriod"/>
            </a:pPr>
            <a:endParaRPr lang="es-ES" sz="1400" dirty="0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4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Desarrollo de la estructura de relaciones jerárquicas y asociativas pertinentes, basadas en ANSI/NISO 19-2005.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988628" y="1492625"/>
            <a:ext cx="0" cy="4200603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B2E8DC9D-DC1D-4DE7-87CA-4AC84DB0AE82}"/>
              </a:ext>
            </a:extLst>
          </p:cNvPr>
          <p:cNvSpPr txBox="1"/>
          <p:nvPr/>
        </p:nvSpPr>
        <p:spPr>
          <a:xfrm>
            <a:off x="3849250" y="3708023"/>
            <a:ext cx="2598130" cy="43088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s-MX" sz="14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La propuesta metodológica se ha definido en tres etapas:</a:t>
            </a:r>
            <a:endParaRPr lang="en-US" sz="1400" dirty="0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DF278C74-6EB4-4C8B-88DB-82D7AD0EF356}"/>
              </a:ext>
            </a:extLst>
          </p:cNvPr>
          <p:cNvSpPr txBox="1"/>
          <p:nvPr/>
        </p:nvSpPr>
        <p:spPr>
          <a:xfrm>
            <a:off x="3839457" y="2640116"/>
            <a:ext cx="3103001" cy="43088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s-ES" sz="1400" spc="300" dirty="0">
                <a:solidFill>
                  <a:srgbClr val="3D62AB"/>
                </a:solidFill>
                <a:ea typeface="Titillium" charset="0"/>
                <a:cs typeface="Titillium" charset="0"/>
              </a:rPr>
              <a:t>Construcción de la estructura de la taxonomía</a:t>
            </a: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xmlns="" id="{93A50914-043F-438A-AEA6-A2D830E67298}"/>
              </a:ext>
            </a:extLst>
          </p:cNvPr>
          <p:cNvCxnSpPr/>
          <p:nvPr/>
        </p:nvCxnSpPr>
        <p:spPr>
          <a:xfrm>
            <a:off x="3913414" y="3428999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3681">
            <a:extLst>
              <a:ext uri="{FF2B5EF4-FFF2-40B4-BE49-F238E27FC236}">
                <a16:creationId xmlns:a16="http://schemas.microsoft.com/office/drawing/2014/main" xmlns="" id="{4AA8625F-B989-47E8-B2C0-0C137615F03C}"/>
              </a:ext>
            </a:extLst>
          </p:cNvPr>
          <p:cNvSpPr/>
          <p:nvPr/>
        </p:nvSpPr>
        <p:spPr>
          <a:xfrm>
            <a:off x="1208364" y="2640116"/>
            <a:ext cx="1529783" cy="1251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5"/>
                  <a:pt x="879" y="4800"/>
                  <a:pt x="1964" y="4800"/>
                </a:cubicBezTo>
                <a:cubicBezTo>
                  <a:pt x="3048" y="4800"/>
                  <a:pt x="3927" y="3725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3048" y="13200"/>
                  <a:pt x="3927" y="12125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5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5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5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5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cubicBezTo>
                  <a:pt x="3048" y="21600"/>
                  <a:pt x="3927" y="20525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1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13893" y="1759032"/>
            <a:ext cx="368481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3600" dirty="0">
                <a:solidFill>
                  <a:srgbClr val="3D62AB"/>
                </a:solidFill>
                <a:ea typeface="Titillium Light" charset="0"/>
                <a:cs typeface="Titillium Light" charset="0"/>
              </a:rPr>
              <a:t>Fase 3 </a:t>
            </a:r>
            <a:br>
              <a:rPr lang="es-CO" sz="3600" dirty="0">
                <a:solidFill>
                  <a:srgbClr val="3D62AB"/>
                </a:solidFill>
                <a:ea typeface="Titillium Light" charset="0"/>
                <a:cs typeface="Titillium Light" charset="0"/>
              </a:rPr>
            </a:br>
            <a:endParaRPr lang="en-US" sz="3600" dirty="0">
              <a:solidFill>
                <a:srgbClr val="3D62AB"/>
              </a:solidFill>
              <a:ea typeface="Titillium Light" charset="0"/>
              <a:cs typeface="Titillium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3893" y="3893256"/>
            <a:ext cx="2598130" cy="43088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ea typeface="Titillium" charset="0"/>
                <a:cs typeface="Titillium" charset="0"/>
              </a:rPr>
              <a:t>Visualización jerárquica o estructura de árbol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913893" y="3523302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65234" y="2600594"/>
            <a:ext cx="4307618" cy="150810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s-ES" sz="14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La taxonomía permitirá a la OEA descubrir su estructura conceptual de términos, y contar con términos específicos y apropiados para otros productos de información dentro de la Organización; además, normaliza el lenguaje y facilita la gestión del conocimiento como un activo estratégico de la OEA.</a:t>
            </a:r>
          </a:p>
          <a:p>
            <a:endParaRPr lang="es-ES" sz="1400" dirty="0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988628" y="1492625"/>
            <a:ext cx="0" cy="3553508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D12966F4-E048-4783-950A-17E7508E6E41}"/>
              </a:ext>
            </a:extLst>
          </p:cNvPr>
          <p:cNvSpPr txBox="1"/>
          <p:nvPr/>
        </p:nvSpPr>
        <p:spPr>
          <a:xfrm>
            <a:off x="3913893" y="2492910"/>
            <a:ext cx="2900648" cy="64633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s-ES" sz="1400" spc="300" dirty="0">
                <a:solidFill>
                  <a:srgbClr val="3D62AB"/>
                </a:solidFill>
                <a:ea typeface="Titillium" charset="0"/>
                <a:cs typeface="Titillium" charset="0"/>
              </a:rPr>
              <a:t>Presentación de la Estructura conceptual vocabulario controlado</a:t>
            </a:r>
          </a:p>
        </p:txBody>
      </p:sp>
      <p:sp>
        <p:nvSpPr>
          <p:cNvPr id="2" name="Shape 3609">
            <a:extLst>
              <a:ext uri="{FF2B5EF4-FFF2-40B4-BE49-F238E27FC236}">
                <a16:creationId xmlns:a16="http://schemas.microsoft.com/office/drawing/2014/main" xmlns="" id="{CD2D2488-2E7A-4194-B2F3-5421DC3170F6}"/>
              </a:ext>
            </a:extLst>
          </p:cNvPr>
          <p:cNvSpPr/>
          <p:nvPr/>
        </p:nvSpPr>
        <p:spPr>
          <a:xfrm>
            <a:off x="1124124" y="2436998"/>
            <a:ext cx="1456258" cy="145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6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E421C0C-A2C2-40F7-B9D6-00C86EF4365F}"/>
              </a:ext>
            </a:extLst>
          </p:cNvPr>
          <p:cNvSpPr/>
          <p:nvPr/>
        </p:nvSpPr>
        <p:spPr>
          <a:xfrm>
            <a:off x="0" y="0"/>
            <a:ext cx="5956183" cy="6858000"/>
          </a:xfrm>
          <a:prstGeom prst="rect">
            <a:avLst/>
          </a:prstGeom>
          <a:solidFill>
            <a:srgbClr val="3D62AB"/>
          </a:solidFill>
          <a:ln>
            <a:solidFill>
              <a:srgbClr val="3D62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TextBox 10"/>
          <p:cNvSpPr txBox="1"/>
          <p:nvPr/>
        </p:nvSpPr>
        <p:spPr>
          <a:xfrm>
            <a:off x="1220954" y="3042196"/>
            <a:ext cx="3514273" cy="1340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3600" b="1" i="1" dirty="0">
                <a:solidFill>
                  <a:schemeClr val="bg1"/>
                </a:solidFill>
                <a:ea typeface="Titillium Light" charset="0"/>
                <a:cs typeface="Titillium Light" charset="0"/>
              </a:rPr>
              <a:t>¿Que significa esta experiencia?</a:t>
            </a:r>
            <a:r>
              <a:rPr lang="es-CO" sz="3600" dirty="0">
                <a:solidFill>
                  <a:schemeClr val="bg1"/>
                </a:solidFill>
                <a:ea typeface="Titillium Light" charset="0"/>
                <a:cs typeface="Titillium Light" charset="0"/>
              </a:rPr>
              <a:t/>
            </a:r>
            <a:br>
              <a:rPr lang="es-CO" sz="3600" dirty="0">
                <a:solidFill>
                  <a:schemeClr val="bg1"/>
                </a:solidFill>
                <a:ea typeface="Titillium Light" charset="0"/>
                <a:cs typeface="Titillium Light" charset="0"/>
              </a:rPr>
            </a:br>
            <a:endParaRPr lang="en-US" sz="3600" dirty="0">
              <a:solidFill>
                <a:schemeClr val="bg1"/>
              </a:solidFill>
              <a:ea typeface="Titillium Light" charset="0"/>
              <a:cs typeface="Titillium Light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2AFE321-74F3-45A9-AB0B-F8FF7A6E6A4A}"/>
              </a:ext>
            </a:extLst>
          </p:cNvPr>
          <p:cNvSpPr txBox="1"/>
          <p:nvPr/>
        </p:nvSpPr>
        <p:spPr>
          <a:xfrm>
            <a:off x="6761527" y="1937858"/>
            <a:ext cx="48180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D62AB"/>
                </a:solidFill>
              </a:rPr>
              <a:t>Articulación e Intercambio entre las diferentes áreas o departamentos de la OEA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D62AB"/>
                </a:solidFill>
              </a:rPr>
              <a:t>Suma de Complementariedades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D62AB"/>
                </a:solidFill>
              </a:rPr>
              <a:t>Optimización del método de trabajo en casa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D62AB"/>
                </a:solidFill>
              </a:rPr>
              <a:t>Superar las limitantes de la pandemia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D62AB"/>
                </a:solidFill>
              </a:rPr>
              <a:t>Empatía y aprendizajes en doble vía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572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E421C0C-A2C2-40F7-B9D6-00C86EF4365F}"/>
              </a:ext>
            </a:extLst>
          </p:cNvPr>
          <p:cNvSpPr/>
          <p:nvPr/>
        </p:nvSpPr>
        <p:spPr>
          <a:xfrm>
            <a:off x="1" y="0"/>
            <a:ext cx="3514273" cy="6858000"/>
          </a:xfrm>
          <a:prstGeom prst="rect">
            <a:avLst/>
          </a:prstGeom>
          <a:solidFill>
            <a:srgbClr val="3D62AB"/>
          </a:solidFill>
          <a:ln>
            <a:solidFill>
              <a:srgbClr val="3D62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TextBox 10"/>
          <p:cNvSpPr txBox="1"/>
          <p:nvPr/>
        </p:nvSpPr>
        <p:spPr>
          <a:xfrm>
            <a:off x="633725" y="3429000"/>
            <a:ext cx="3514273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3600" b="1" i="1" dirty="0">
                <a:solidFill>
                  <a:schemeClr val="bg1"/>
                </a:solidFill>
                <a:ea typeface="Titillium Light" charset="0"/>
                <a:cs typeface="Titillium Light" charset="0"/>
              </a:rPr>
              <a:t>AVANCES</a:t>
            </a:r>
            <a:endParaRPr lang="en-US" sz="3600" dirty="0">
              <a:solidFill>
                <a:schemeClr val="bg1"/>
              </a:solidFill>
              <a:ea typeface="Titillium Light" charset="0"/>
              <a:cs typeface="Titillium Light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2AFE321-74F3-45A9-AB0B-F8FF7A6E6A4A}"/>
              </a:ext>
            </a:extLst>
          </p:cNvPr>
          <p:cNvSpPr txBox="1"/>
          <p:nvPr/>
        </p:nvSpPr>
        <p:spPr>
          <a:xfrm>
            <a:off x="6997617" y="2209897"/>
            <a:ext cx="4818077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dirty="0">
                <a:solidFill>
                  <a:schemeClr val="tx1">
                    <a:alpha val="60000"/>
                  </a:schemeClr>
                </a:solidFill>
              </a:rPr>
              <a:t>Hasta el momento el subgrupo realizó una prueba piloto en el Sotware New Nvivo. En la siguiente etapa se concentrará en la incorporación de mayores fuentes documentales y en la discusión respecto a los términos, su relevancia, sinónimos, y las posibles adiciones y eliminaciones.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20BB127-3249-436A-ADA8-63D3EA1AD5F2}"/>
              </a:ext>
            </a:extLst>
          </p:cNvPr>
          <p:cNvSpPr txBox="1"/>
          <p:nvPr/>
        </p:nvSpPr>
        <p:spPr>
          <a:xfrm>
            <a:off x="6686026" y="30469"/>
            <a:ext cx="2483141" cy="105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9" name="Imagen 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xmlns="" id="{F43A7F4B-50F1-4F9B-B067-9EBF4CC60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08" y="2681044"/>
            <a:ext cx="1536896" cy="1495912"/>
          </a:xfrm>
          <a:prstGeom prst="rect">
            <a:avLst/>
          </a:prstGeom>
        </p:spPr>
      </p:pic>
      <p:cxnSp>
        <p:nvCxnSpPr>
          <p:cNvPr id="14" name="Straight Connector 24">
            <a:extLst>
              <a:ext uri="{FF2B5EF4-FFF2-40B4-BE49-F238E27FC236}">
                <a16:creationId xmlns:a16="http://schemas.microsoft.com/office/drawing/2014/main" xmlns="" id="{9CA4948E-087D-4BB0-97C0-CEAF1C589690}"/>
              </a:ext>
            </a:extLst>
          </p:cNvPr>
          <p:cNvCxnSpPr>
            <a:cxnSpLocks/>
          </p:cNvCxnSpPr>
          <p:nvPr/>
        </p:nvCxnSpPr>
        <p:spPr>
          <a:xfrm>
            <a:off x="6393010" y="1912074"/>
            <a:ext cx="0" cy="3553508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308B36B8-EE5F-4D0F-87FE-1DFE014A914A}"/>
              </a:ext>
            </a:extLst>
          </p:cNvPr>
          <p:cNvSpPr txBox="1"/>
          <p:nvPr/>
        </p:nvSpPr>
        <p:spPr>
          <a:xfrm>
            <a:off x="4251508" y="3738412"/>
            <a:ext cx="2598130" cy="33111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chemeClr val="accent1">
                    <a:lumMod val="50000"/>
                    <a:alpha val="60000"/>
                  </a:schemeClr>
                </a:solidFill>
                <a:ea typeface="Titillium" charset="0"/>
                <a:cs typeface="Titillium" charset="0"/>
              </a:rPr>
              <a:t>Diseño del Léxico</a:t>
            </a:r>
          </a:p>
        </p:txBody>
      </p:sp>
    </p:spTree>
    <p:extLst>
      <p:ext uri="{BB962C8B-B14F-4D97-AF65-F5344CB8AC3E}">
        <p14:creationId xmlns:p14="http://schemas.microsoft.com/office/powerpoint/2010/main" val="222695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218" y="3865712"/>
            <a:ext cx="11526981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000" i="1" dirty="0">
                <a:solidFill>
                  <a:schemeClr val="accent5">
                    <a:lumMod val="50000"/>
                  </a:schemeClr>
                </a:solidFill>
              </a:rPr>
              <a:t>El trabajo realizado por la MAPP/OEA es posible gracias al apoyo económico y político de  </a:t>
            </a:r>
          </a:p>
          <a:p>
            <a:pPr algn="ctr">
              <a:lnSpc>
                <a:spcPct val="150000"/>
              </a:lnSpc>
            </a:pPr>
            <a:r>
              <a:rPr lang="es-CO" sz="2000" i="1" dirty="0">
                <a:solidFill>
                  <a:schemeClr val="accent5">
                    <a:lumMod val="50000"/>
                  </a:schemeClr>
                </a:solidFill>
              </a:rPr>
              <a:t>Alemania, Argentina, Canadá, Corea, España, Estados Unidos, Noruega, Países Bajos, Suecia, Suiza,</a:t>
            </a:r>
          </a:p>
          <a:p>
            <a:pPr algn="ctr">
              <a:lnSpc>
                <a:spcPct val="150000"/>
              </a:lnSpc>
            </a:pPr>
            <a:r>
              <a:rPr lang="es-CO" sz="2000" i="1" dirty="0">
                <a:solidFill>
                  <a:schemeClr val="accent5">
                    <a:lumMod val="50000"/>
                  </a:schemeClr>
                </a:solidFill>
              </a:rPr>
              <a:t>Reino Unido y Turquía.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1984247"/>
            <a:ext cx="12192000" cy="1543667"/>
          </a:xfrm>
          <a:prstGeom prst="rect">
            <a:avLst/>
          </a:prstGeom>
          <a:solidFill>
            <a:srgbClr val="3D62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spc="600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26053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17937" y="2847233"/>
            <a:ext cx="634225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dirty="0">
                <a:latin typeface="+mj-lt"/>
                <a:ea typeface="Titillium Light" charset="0"/>
                <a:cs typeface="Titillium Light" charset="0"/>
              </a:rPr>
              <a:t>Una taxonomía documental </a:t>
            </a:r>
            <a:r>
              <a:rPr lang="es-ES" b="1" dirty="0">
                <a:latin typeface="+mj-lt"/>
                <a:ea typeface="Titillium Light" charset="0"/>
                <a:cs typeface="Titillium Light" charset="0"/>
              </a:rPr>
              <a:t>es una clasificación o vocabulario controlado que refleja el que hacer y los contenidos producidos por una organización específica.</a:t>
            </a:r>
            <a:r>
              <a:rPr lang="es-ES" dirty="0">
                <a:latin typeface="+mj-lt"/>
                <a:ea typeface="Titillium Light" charset="0"/>
                <a:cs typeface="Titillium Light" charset="0"/>
              </a:rPr>
              <a:t> Clasifica y o</a:t>
            </a:r>
            <a:r>
              <a:rPr lang="es-ES" dirty="0">
                <a:latin typeface="+mj-lt"/>
              </a:rPr>
              <a:t>rganiza un léxico de manera jerárquica (con una estructura de árbol), desde los términos más generales a los más específicos, incluyendo los relacionados.</a:t>
            </a:r>
            <a:endParaRPr lang="es-ES" dirty="0">
              <a:latin typeface="+mj-lt"/>
              <a:ea typeface="Titillium Light" charset="0"/>
              <a:cs typeface="Titillium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3116" y="2326403"/>
            <a:ext cx="2931896" cy="25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spc="200" dirty="0">
                <a:solidFill>
                  <a:srgbClr val="3D62AB"/>
                </a:solidFill>
                <a:ea typeface="Titillium" charset="0"/>
                <a:cs typeface="Titillium" charset="0"/>
              </a:rPr>
              <a:t>DEFINICIÓN</a:t>
            </a:r>
            <a:r>
              <a:rPr lang="en-US" sz="2000" b="1" spc="200" dirty="0">
                <a:latin typeface="Titillium" charset="0"/>
                <a:ea typeface="Titillium" charset="0"/>
                <a:cs typeface="Titillium" charset="0"/>
              </a:rPr>
              <a:t> 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7633982" y="2667566"/>
            <a:ext cx="1484851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xmlns="" id="{2BC02A43-1875-4D6B-A3A8-24CF0FE6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5519" y="2628965"/>
            <a:ext cx="3781255" cy="42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84509" y="2375506"/>
            <a:ext cx="1754372" cy="20698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spc="300" dirty="0">
                <a:solidFill>
                  <a:srgbClr val="3D62AB"/>
                </a:solidFill>
                <a:ea typeface="Titillium" charset="0"/>
                <a:cs typeface="Titillium" charset="0"/>
              </a:rPr>
              <a:t>GENERAL 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xmlns="" id="{9E15DCF0-F27B-4749-A21C-72DCBE5A76DC}"/>
              </a:ext>
            </a:extLst>
          </p:cNvPr>
          <p:cNvSpPr txBox="1"/>
          <p:nvPr/>
        </p:nvSpPr>
        <p:spPr>
          <a:xfrm>
            <a:off x="5217937" y="2939512"/>
            <a:ext cx="634225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b="1" dirty="0">
                <a:latin typeface="+mj-lt"/>
                <a:ea typeface="Titillium Light" charset="0"/>
                <a:cs typeface="Titillium Light" charset="0"/>
              </a:rPr>
              <a:t>Desarrollar una taxonomía o estructura organizada de lenguaje que compendie los principales contenidos, términos o conceptos utilizados y acuñados por la OEA, </a:t>
            </a:r>
            <a:r>
              <a:rPr lang="es-MX" dirty="0">
                <a:latin typeface="+mj-lt"/>
                <a:ea typeface="Titillium Light" charset="0"/>
                <a:cs typeface="Titillium Light" charset="0"/>
              </a:rPr>
              <a:t>que necesitan ser localizados y utilizados por una audiencia o usuarios, para cumplir con otros fines dentro de la Organización. 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35BC756E-0A93-4E18-B5E2-3C40976CA1F6}"/>
              </a:ext>
            </a:extLst>
          </p:cNvPr>
          <p:cNvSpPr txBox="1"/>
          <p:nvPr/>
        </p:nvSpPr>
        <p:spPr>
          <a:xfrm>
            <a:off x="6923116" y="2200454"/>
            <a:ext cx="2931896" cy="25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spc="200" dirty="0">
                <a:solidFill>
                  <a:srgbClr val="3D62AB"/>
                </a:solidFill>
                <a:ea typeface="Titillium" charset="0"/>
                <a:cs typeface="Titillium" charset="0"/>
              </a:rPr>
              <a:t>OBJETIVO</a:t>
            </a:r>
            <a:r>
              <a:rPr lang="en-US" sz="2000" b="1" spc="200" dirty="0">
                <a:ea typeface="Titillium" charset="0"/>
                <a:cs typeface="Titillium" charset="0"/>
              </a:rPr>
              <a:t> 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xmlns="" id="{416390C1-1723-418F-8B5D-CD14E1478529}"/>
              </a:ext>
            </a:extLst>
          </p:cNvPr>
          <p:cNvCxnSpPr>
            <a:cxnSpLocks/>
          </p:cNvCxnSpPr>
          <p:nvPr/>
        </p:nvCxnSpPr>
        <p:spPr>
          <a:xfrm>
            <a:off x="7793372" y="2759845"/>
            <a:ext cx="122479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57982D23-D4DD-4EF3-B793-F7D9B9847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79035" y="1842512"/>
            <a:ext cx="2115905" cy="30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9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3F0D26B-4ECC-4CD5-8338-6F23BA7BB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62AB"/>
          </a:solidFill>
          <a:ln>
            <a:solidFill>
              <a:srgbClr val="3D62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CE848B1E-4E81-41AE-9333-54B5EBBB3362}"/>
              </a:ext>
            </a:extLst>
          </p:cNvPr>
          <p:cNvSpPr txBox="1"/>
          <p:nvPr/>
        </p:nvSpPr>
        <p:spPr>
          <a:xfrm>
            <a:off x="1077068" y="2551959"/>
            <a:ext cx="1003786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800" i="1" dirty="0">
                <a:solidFill>
                  <a:schemeClr val="bg1"/>
                </a:solidFill>
              </a:rPr>
              <a:t>Este proyecto de taxonomía es un </a:t>
            </a:r>
            <a:r>
              <a:rPr lang="es-ES" sz="2800" b="1" i="1" dirty="0">
                <a:solidFill>
                  <a:schemeClr val="bg1"/>
                </a:solidFill>
              </a:rPr>
              <a:t>esfuerzo conjunto de la Biblioteca Colón/SAH y de la MAPP/OEA </a:t>
            </a:r>
            <a:r>
              <a:rPr lang="es-ES" sz="2800" i="1" dirty="0">
                <a:solidFill>
                  <a:schemeClr val="bg1"/>
                </a:solidFill>
              </a:rPr>
              <a:t>como parte del OAS KM Group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E1FBDF47-DBE0-4344-ABEA-F6489E59C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40916" y="3826891"/>
            <a:ext cx="2710168" cy="30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1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5" descr="Una foto de un grupo de personas sonriendo&#10;&#10;Descripción generada automáticamente">
            <a:extLst>
              <a:ext uri="{FF2B5EF4-FFF2-40B4-BE49-F238E27FC236}">
                <a16:creationId xmlns:a16="http://schemas.microsoft.com/office/drawing/2014/main" xmlns="" id="{3F0BF4F7-196D-40D4-AF90-F06F1F0A5B8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8696" t="8309" r="8587" b="8406"/>
          <a:stretch/>
        </p:blipFill>
        <p:spPr bwMode="auto">
          <a:xfrm>
            <a:off x="1060174" y="569843"/>
            <a:ext cx="10084904" cy="5711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610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ECD25C66-7CD1-4914-BB6A-B583FF8A5B20}"/>
              </a:ext>
            </a:extLst>
          </p:cNvPr>
          <p:cNvSpPr txBox="1"/>
          <p:nvPr/>
        </p:nvSpPr>
        <p:spPr>
          <a:xfrm>
            <a:off x="5217937" y="2847233"/>
            <a:ext cx="634225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dirty="0">
                <a:latin typeface="+mj-lt"/>
                <a:ea typeface="Titillium Light" charset="0"/>
                <a:cs typeface="Titillium Light" charset="0"/>
              </a:rPr>
              <a:t>La taxonomía </a:t>
            </a:r>
            <a:r>
              <a:rPr lang="es-MX" b="1" dirty="0">
                <a:latin typeface="+mj-lt"/>
                <a:ea typeface="Titillium Light" charset="0"/>
                <a:cs typeface="Titillium Light" charset="0"/>
              </a:rPr>
              <a:t>permite descubrir estructuras conceptuales y los términos más apropiados y específicos para cumplir con otros productos de información al interior de la organización</a:t>
            </a:r>
            <a:r>
              <a:rPr lang="es-MX" dirty="0">
                <a:latin typeface="+mj-lt"/>
                <a:ea typeface="Titillium Light" charset="0"/>
                <a:cs typeface="Titillium Light" charset="0"/>
              </a:rPr>
              <a:t>, normaliza el lenguaje y facilita la gestión del conocimiento como activo fundamental de la OEA.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01501C7-ECE4-410A-88D9-89364B579082}"/>
              </a:ext>
            </a:extLst>
          </p:cNvPr>
          <p:cNvSpPr txBox="1"/>
          <p:nvPr/>
        </p:nvSpPr>
        <p:spPr>
          <a:xfrm>
            <a:off x="5785382" y="2326403"/>
            <a:ext cx="5207365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spc="200" dirty="0">
                <a:solidFill>
                  <a:srgbClr val="3D62AB"/>
                </a:solidFill>
                <a:ea typeface="Titillium" charset="0"/>
                <a:cs typeface="Titillium" charset="0"/>
              </a:rPr>
              <a:t>IMPORTANCIA Y TRASCENDENCIA </a:t>
            </a:r>
          </a:p>
          <a:p>
            <a:pPr algn="ctr">
              <a:lnSpc>
                <a:spcPct val="80000"/>
              </a:lnSpc>
            </a:pPr>
            <a:r>
              <a:rPr lang="en-US" sz="2000" b="1" spc="200" dirty="0">
                <a:latin typeface="Titillium" charset="0"/>
                <a:ea typeface="Titillium" charset="0"/>
                <a:cs typeface="Titillium" charset="0"/>
              </a:rPr>
              <a:t> 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xmlns="" id="{44D3A47C-D99F-469D-9B78-93DE0A8FD85E}"/>
              </a:ext>
            </a:extLst>
          </p:cNvPr>
          <p:cNvCxnSpPr>
            <a:cxnSpLocks/>
          </p:cNvCxnSpPr>
          <p:nvPr/>
        </p:nvCxnSpPr>
        <p:spPr>
          <a:xfrm>
            <a:off x="6207927" y="2667566"/>
            <a:ext cx="4362275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37013D4-DD6F-4A01-85B8-6655E8DEC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560" y="2436914"/>
            <a:ext cx="2974684" cy="297468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D5430CA0-9F55-41F6-9342-A366AEE01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22092" y="1746507"/>
            <a:ext cx="1871619" cy="25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6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116" y="1135940"/>
            <a:ext cx="3684814" cy="25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spc="200" dirty="0">
                <a:solidFill>
                  <a:srgbClr val="3D62AB"/>
                </a:solidFill>
                <a:ea typeface="Titillium" charset="0"/>
                <a:cs typeface="Titillium" charset="0"/>
              </a:rPr>
              <a:t>MÉTODO DE TRABAJO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4496727" y="1438651"/>
            <a:ext cx="1344515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3"/>
          <p:cNvSpPr>
            <a:spLocks/>
          </p:cNvSpPr>
          <p:nvPr/>
        </p:nvSpPr>
        <p:spPr bwMode="auto">
          <a:xfrm>
            <a:off x="1580313" y="2581692"/>
            <a:ext cx="1285559" cy="128555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6527796" y="2581692"/>
            <a:ext cx="1285559" cy="128555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4501" y="4242546"/>
            <a:ext cx="1877182" cy="1514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200" b="1" spc="200" dirty="0">
                <a:solidFill>
                  <a:srgbClr val="3D62AB"/>
                </a:solidFill>
                <a:latin typeface="Titillium" charset="0"/>
                <a:ea typeface="Titillium" charset="0"/>
                <a:cs typeface="Titillium" charset="0"/>
              </a:rPr>
              <a:t>Reuniones</a:t>
            </a:r>
            <a:r>
              <a:rPr lang="en-US" sz="1200" b="1" spc="200" dirty="0">
                <a:solidFill>
                  <a:srgbClr val="3D62AB"/>
                </a:solidFill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s-CO" sz="1200" b="1" spc="200" dirty="0">
                <a:solidFill>
                  <a:srgbClr val="3D62AB"/>
                </a:solidFill>
                <a:latin typeface="Titillium" charset="0"/>
                <a:ea typeface="Titillium" charset="0"/>
                <a:cs typeface="Titillium" charset="0"/>
              </a:rPr>
              <a:t>periódicas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5249" y="4584499"/>
            <a:ext cx="1995684" cy="129266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Para el caso del grupo de Taxonomía, las reuniones se realizaron en modalidad virtual. </a:t>
            </a:r>
          </a:p>
          <a:p>
            <a:pPr algn="ctr"/>
            <a:endParaRPr lang="es-MX" sz="1200" dirty="0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  <a:p>
            <a:pPr algn="ctr"/>
            <a:r>
              <a:rPr lang="es-MX" sz="12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Se programaron una vez por semana, mínimo una hora.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1203" y="4122368"/>
            <a:ext cx="1433021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1200" b="1" spc="200" dirty="0">
                <a:solidFill>
                  <a:srgbClr val="3D62AB"/>
                </a:solidFill>
                <a:latin typeface="Titillium" charset="0"/>
                <a:ea typeface="Titillium" charset="0"/>
                <a:cs typeface="Titillium" charset="0"/>
              </a:rPr>
              <a:t>Desarrollo del</a:t>
            </a:r>
          </a:p>
          <a:p>
            <a:pPr algn="ctr">
              <a:lnSpc>
                <a:spcPct val="80000"/>
              </a:lnSpc>
            </a:pPr>
            <a:r>
              <a:rPr lang="es-MX" sz="1200" b="1" spc="200" dirty="0">
                <a:solidFill>
                  <a:srgbClr val="3D62AB"/>
                </a:solidFill>
                <a:latin typeface="Titillium" charset="0"/>
                <a:ea typeface="Titillium" charset="0"/>
                <a:cs typeface="Titillium" charset="0"/>
              </a:rPr>
              <a:t> Plan de Trabajo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9869" y="4584499"/>
            <a:ext cx="1995684" cy="129266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(I) Revisión de la norma ANSI/NISO 19-2005 y las fuentes documentales base de la organización</a:t>
            </a:r>
          </a:p>
          <a:p>
            <a:pPr algn="ctr"/>
            <a:endParaRPr lang="es-MX" sz="1200" dirty="0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  <a:p>
            <a:pPr algn="ctr"/>
            <a:r>
              <a:rPr lang="es-MX" sz="12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(II) Lectura y preselección de términos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6035" y="4122368"/>
            <a:ext cx="1372106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1200" b="1" spc="200" dirty="0">
                <a:solidFill>
                  <a:srgbClr val="3D62AB"/>
                </a:solidFill>
                <a:latin typeface="Titillium" charset="0"/>
                <a:ea typeface="Titillium" charset="0"/>
                <a:cs typeface="Titillium" charset="0"/>
              </a:rPr>
              <a:t>Proyecto </a:t>
            </a:r>
          </a:p>
          <a:p>
            <a:pPr algn="ctr">
              <a:lnSpc>
                <a:spcPct val="80000"/>
              </a:lnSpc>
            </a:pPr>
            <a:r>
              <a:rPr lang="es-MX" sz="1200" b="1" spc="200" dirty="0">
                <a:solidFill>
                  <a:srgbClr val="3D62AB"/>
                </a:solidFill>
                <a:latin typeface="Titillium" charset="0"/>
                <a:ea typeface="Titillium" charset="0"/>
                <a:cs typeface="Titillium" charset="0"/>
              </a:rPr>
              <a:t>Plan de Trabajo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4246" y="4584499"/>
            <a:ext cx="1995684" cy="110799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Se diseñó un plan de acción que determinó las acciones concretas, la distribución de acciones al interior del equipo de trabajo y las herramientas claves para la ejecución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xmlns="" id="{CE2FAA96-F4D4-4025-B9BC-E98B4EE5D7DE}"/>
              </a:ext>
            </a:extLst>
          </p:cNvPr>
          <p:cNvSpPr>
            <a:spLocks/>
          </p:cNvSpPr>
          <p:nvPr/>
        </p:nvSpPr>
        <p:spPr bwMode="auto">
          <a:xfrm>
            <a:off x="4054174" y="2505946"/>
            <a:ext cx="1285559" cy="128555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99ABC607-FBA9-42AA-885C-5FF4A18B7FE6}"/>
              </a:ext>
            </a:extLst>
          </p:cNvPr>
          <p:cNvSpPr>
            <a:spLocks/>
          </p:cNvSpPr>
          <p:nvPr/>
        </p:nvSpPr>
        <p:spPr bwMode="auto">
          <a:xfrm>
            <a:off x="9245365" y="2581692"/>
            <a:ext cx="1285559" cy="128555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xmlns="" id="{677C6B35-5D21-4A79-91D2-828582EBE259}"/>
              </a:ext>
            </a:extLst>
          </p:cNvPr>
          <p:cNvSpPr txBox="1"/>
          <p:nvPr/>
        </p:nvSpPr>
        <p:spPr>
          <a:xfrm>
            <a:off x="8635721" y="4242546"/>
            <a:ext cx="2547877" cy="1514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>
                <a:solidFill>
                  <a:srgbClr val="3D62AB"/>
                </a:solidFill>
                <a:latin typeface="Titillium" charset="0"/>
                <a:ea typeface="Titillium" charset="0"/>
                <a:cs typeface="Titillium" charset="0"/>
              </a:rPr>
              <a:t>Revisión y retroalimentación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xmlns="" id="{84E3364E-63F4-4BEB-BF88-64159178B626}"/>
              </a:ext>
            </a:extLst>
          </p:cNvPr>
          <p:cNvSpPr txBox="1"/>
          <p:nvPr/>
        </p:nvSpPr>
        <p:spPr>
          <a:xfrm>
            <a:off x="8911815" y="4584499"/>
            <a:ext cx="1995684" cy="129266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Se realizaron reuniones orientadas a evaluar los avances del ejercicio y a direccionar a partir de los logros alcanzados, la estrategia para concretar los nuevos compromisos</a:t>
            </a:r>
          </a:p>
        </p:txBody>
      </p:sp>
      <p:sp>
        <p:nvSpPr>
          <p:cNvPr id="26" name="Shape 3690">
            <a:extLst>
              <a:ext uri="{FF2B5EF4-FFF2-40B4-BE49-F238E27FC236}">
                <a16:creationId xmlns:a16="http://schemas.microsoft.com/office/drawing/2014/main" xmlns="" id="{A594B451-D21A-466B-AA40-B344B05EE973}"/>
              </a:ext>
            </a:extLst>
          </p:cNvPr>
          <p:cNvSpPr/>
          <p:nvPr/>
        </p:nvSpPr>
        <p:spPr>
          <a:xfrm>
            <a:off x="1993531" y="3060492"/>
            <a:ext cx="414109" cy="338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8" name="Shape 3665">
            <a:extLst>
              <a:ext uri="{FF2B5EF4-FFF2-40B4-BE49-F238E27FC236}">
                <a16:creationId xmlns:a16="http://schemas.microsoft.com/office/drawing/2014/main" xmlns="" id="{FA15F209-3E75-44A8-AE40-1A3F366D68E4}"/>
              </a:ext>
            </a:extLst>
          </p:cNvPr>
          <p:cNvSpPr/>
          <p:nvPr/>
        </p:nvSpPr>
        <p:spPr>
          <a:xfrm>
            <a:off x="4359632" y="2919197"/>
            <a:ext cx="459055" cy="459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9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9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9"/>
                  <a:pt x="11291" y="15685"/>
                </a:cubicBezTo>
                <a:lnTo>
                  <a:pt x="11291" y="12695"/>
                </a:lnTo>
                <a:cubicBezTo>
                  <a:pt x="12137" y="12476"/>
                  <a:pt x="12764" y="11715"/>
                  <a:pt x="12764" y="10800"/>
                </a:cubicBezTo>
                <a:cubicBezTo>
                  <a:pt x="12764" y="10630"/>
                  <a:pt x="12735" y="10467"/>
                  <a:pt x="12694" y="10310"/>
                </a:cubicBezTo>
                <a:lnTo>
                  <a:pt x="15308" y="8857"/>
                </a:lnTo>
                <a:cubicBezTo>
                  <a:pt x="15565" y="9454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3"/>
                  <a:pt x="11342" y="11782"/>
                  <a:pt x="10800" y="11782"/>
                </a:cubicBezTo>
                <a:cubicBezTo>
                  <a:pt x="10258" y="11782"/>
                  <a:pt x="9818" y="11343"/>
                  <a:pt x="9818" y="10800"/>
                </a:cubicBezTo>
                <a:moveTo>
                  <a:pt x="10309" y="15685"/>
                </a:moveTo>
                <a:cubicBezTo>
                  <a:pt x="7829" y="15439"/>
                  <a:pt x="5891" y="13346"/>
                  <a:pt x="5891" y="10800"/>
                </a:cubicBezTo>
                <a:cubicBezTo>
                  <a:pt x="5891" y="10110"/>
                  <a:pt x="6035" y="9454"/>
                  <a:pt x="6292" y="8857"/>
                </a:cubicBezTo>
                <a:lnTo>
                  <a:pt x="8906" y="10310"/>
                </a:lnTo>
                <a:cubicBezTo>
                  <a:pt x="8865" y="10467"/>
                  <a:pt x="8836" y="10630"/>
                  <a:pt x="8836" y="10800"/>
                </a:cubicBezTo>
                <a:cubicBezTo>
                  <a:pt x="8836" y="11715"/>
                  <a:pt x="9463" y="12476"/>
                  <a:pt x="10309" y="12695"/>
                </a:cubicBezTo>
                <a:cubicBezTo>
                  <a:pt x="10309" y="12695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0" name="Shape 3665">
            <a:extLst>
              <a:ext uri="{FF2B5EF4-FFF2-40B4-BE49-F238E27FC236}">
                <a16:creationId xmlns:a16="http://schemas.microsoft.com/office/drawing/2014/main" xmlns="" id="{505F849C-1D68-4436-94A1-59CE7FD22EB0}"/>
              </a:ext>
            </a:extLst>
          </p:cNvPr>
          <p:cNvSpPr/>
          <p:nvPr/>
        </p:nvSpPr>
        <p:spPr>
          <a:xfrm>
            <a:off x="4825927" y="3148724"/>
            <a:ext cx="227748" cy="227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9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9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9"/>
                  <a:pt x="11291" y="15685"/>
                </a:cubicBezTo>
                <a:lnTo>
                  <a:pt x="11291" y="12695"/>
                </a:lnTo>
                <a:cubicBezTo>
                  <a:pt x="12137" y="12476"/>
                  <a:pt x="12764" y="11715"/>
                  <a:pt x="12764" y="10800"/>
                </a:cubicBezTo>
                <a:cubicBezTo>
                  <a:pt x="12764" y="10630"/>
                  <a:pt x="12735" y="10467"/>
                  <a:pt x="12694" y="10310"/>
                </a:cubicBezTo>
                <a:lnTo>
                  <a:pt x="15308" y="8857"/>
                </a:lnTo>
                <a:cubicBezTo>
                  <a:pt x="15565" y="9454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3"/>
                  <a:pt x="11342" y="11782"/>
                  <a:pt x="10800" y="11782"/>
                </a:cubicBezTo>
                <a:cubicBezTo>
                  <a:pt x="10258" y="11782"/>
                  <a:pt x="9818" y="11343"/>
                  <a:pt x="9818" y="10800"/>
                </a:cubicBezTo>
                <a:moveTo>
                  <a:pt x="10309" y="15685"/>
                </a:moveTo>
                <a:cubicBezTo>
                  <a:pt x="7829" y="15439"/>
                  <a:pt x="5891" y="13346"/>
                  <a:pt x="5891" y="10800"/>
                </a:cubicBezTo>
                <a:cubicBezTo>
                  <a:pt x="5891" y="10110"/>
                  <a:pt x="6035" y="9454"/>
                  <a:pt x="6292" y="8857"/>
                </a:cubicBezTo>
                <a:lnTo>
                  <a:pt x="8906" y="10310"/>
                </a:lnTo>
                <a:cubicBezTo>
                  <a:pt x="8865" y="10467"/>
                  <a:pt x="8836" y="10630"/>
                  <a:pt x="8836" y="10800"/>
                </a:cubicBezTo>
                <a:cubicBezTo>
                  <a:pt x="8836" y="11715"/>
                  <a:pt x="9463" y="12476"/>
                  <a:pt x="10309" y="12695"/>
                </a:cubicBezTo>
                <a:cubicBezTo>
                  <a:pt x="10309" y="12695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2" name="Shape 3683">
            <a:extLst>
              <a:ext uri="{FF2B5EF4-FFF2-40B4-BE49-F238E27FC236}">
                <a16:creationId xmlns:a16="http://schemas.microsoft.com/office/drawing/2014/main" xmlns="" id="{FB136B5D-9C6F-459A-8021-B26A03077ED7}"/>
              </a:ext>
            </a:extLst>
          </p:cNvPr>
          <p:cNvSpPr/>
          <p:nvPr/>
        </p:nvSpPr>
        <p:spPr>
          <a:xfrm>
            <a:off x="6976297" y="3040946"/>
            <a:ext cx="390284" cy="319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3"/>
                  <a:pt x="0" y="2399"/>
                </a:cubicBezTo>
                <a:lnTo>
                  <a:pt x="0" y="19200"/>
                </a:lnTo>
                <a:cubicBezTo>
                  <a:pt x="0" y="20527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7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4" name="Shape 3691">
            <a:extLst>
              <a:ext uri="{FF2B5EF4-FFF2-40B4-BE49-F238E27FC236}">
                <a16:creationId xmlns:a16="http://schemas.microsoft.com/office/drawing/2014/main" xmlns="" id="{84D13E30-91C2-40B6-ABC5-1746331F6CC7}"/>
              </a:ext>
            </a:extLst>
          </p:cNvPr>
          <p:cNvSpPr/>
          <p:nvPr/>
        </p:nvSpPr>
        <p:spPr>
          <a:xfrm>
            <a:off x="9727435" y="3031646"/>
            <a:ext cx="356132" cy="34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19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3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3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4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6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4"/>
                </a:cubicBezTo>
                <a:lnTo>
                  <a:pt x="850" y="16572"/>
                </a:lnTo>
                <a:cubicBezTo>
                  <a:pt x="325" y="17105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8"/>
                  <a:pt x="15606" y="13748"/>
                </a:cubicBezTo>
                <a:cubicBezTo>
                  <a:pt x="16313" y="13748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2"/>
                  <a:pt x="20499" y="4279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E2F5EA6C-0434-4BAA-9772-C30B33BFB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9" y="3093148"/>
            <a:ext cx="1285559" cy="6717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096000" y="-129092"/>
            <a:ext cx="0" cy="613186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2345167"/>
            <a:ext cx="0" cy="225910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4313816"/>
            <a:ext cx="0" cy="225910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6411557"/>
            <a:ext cx="0" cy="623945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079491" y="989462"/>
            <a:ext cx="3321809" cy="1178364"/>
            <a:chOff x="7079491" y="989462"/>
            <a:chExt cx="3321809" cy="1178364"/>
          </a:xfrm>
        </p:grpSpPr>
        <p:sp>
          <p:nvSpPr>
            <p:cNvPr id="25" name="TextBox 24"/>
            <p:cNvSpPr txBox="1"/>
            <p:nvPr/>
          </p:nvSpPr>
          <p:spPr>
            <a:xfrm>
              <a:off x="7079492" y="989462"/>
              <a:ext cx="332180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spc="200" dirty="0">
                  <a:ea typeface="Titillium" charset="0"/>
                  <a:cs typeface="Titillium" charset="0"/>
                </a:rPr>
                <a:t>ONE DRIVE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79491" y="1244496"/>
              <a:ext cx="3321809" cy="92333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r>
                <a:rPr lang="es-MX" sz="1200" dirty="0">
                  <a:solidFill>
                    <a:schemeClr val="tx1">
                      <a:alpha val="60000"/>
                    </a:schemeClr>
                  </a:solidFill>
                  <a:ea typeface="Titillium" charset="0"/>
                  <a:cs typeface="Titillium" charset="0"/>
                </a:rPr>
                <a:t>Servicio en la nube de Microsoft que conecta todos los archivos. </a:t>
              </a:r>
            </a:p>
            <a:p>
              <a:r>
                <a:rPr lang="es-MX" sz="1200" dirty="0">
                  <a:solidFill>
                    <a:schemeClr val="tx1">
                      <a:alpha val="60000"/>
                    </a:schemeClr>
                  </a:solidFill>
                  <a:ea typeface="Titillium" charset="0"/>
                  <a:cs typeface="Titillium" charset="0"/>
                </a:rPr>
                <a:t>Permite almacenar, y compartir los documentos con otras personas y obtener acceso a ellos desde cualquier lugar de todos los dispositivos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90699" y="2885984"/>
            <a:ext cx="3343325" cy="1363030"/>
            <a:chOff x="7079491" y="989462"/>
            <a:chExt cx="3343325" cy="1363030"/>
          </a:xfrm>
        </p:grpSpPr>
        <p:sp>
          <p:nvSpPr>
            <p:cNvPr id="29" name="TextBox 28"/>
            <p:cNvSpPr txBox="1"/>
            <p:nvPr/>
          </p:nvSpPr>
          <p:spPr>
            <a:xfrm>
              <a:off x="7079492" y="989462"/>
              <a:ext cx="327877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b="1" spc="200" dirty="0">
                  <a:ea typeface="Titillium" charset="0"/>
                  <a:cs typeface="Titillium" charset="0"/>
                </a:rPr>
                <a:t>ZOOM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79491" y="1244496"/>
              <a:ext cx="3343325" cy="110799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/>
              <a:r>
                <a:rPr lang="es-MX" sz="1200" dirty="0">
                  <a:solidFill>
                    <a:schemeClr val="tx1">
                      <a:alpha val="60000"/>
                    </a:schemeClr>
                  </a:solidFill>
                  <a:ea typeface="Titillium" charset="0"/>
                  <a:cs typeface="Titillium" charset="0"/>
                </a:rPr>
                <a:t>Servicio en la nube de Microsoft que conecta todos los archivos. </a:t>
              </a:r>
            </a:p>
            <a:p>
              <a:pPr algn="r"/>
              <a:r>
                <a:rPr lang="es-MX" sz="1200" dirty="0">
                  <a:solidFill>
                    <a:schemeClr val="tx1">
                      <a:alpha val="60000"/>
                    </a:schemeClr>
                  </a:solidFill>
                  <a:ea typeface="Titillium" charset="0"/>
                  <a:cs typeface="Titillium" charset="0"/>
                </a:rPr>
                <a:t>Permite almacenar, y compartir los documentos con otras personas y obtener acceso a ellos desde cualquier lugar de todos los dispositivos</a:t>
              </a:r>
            </a:p>
            <a:p>
              <a:pPr algn="r"/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ea typeface="Titillium" charset="0"/>
                  <a:cs typeface="Titillium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79491" y="4829942"/>
            <a:ext cx="3321809" cy="1178364"/>
            <a:chOff x="7079491" y="989462"/>
            <a:chExt cx="3321809" cy="1178364"/>
          </a:xfrm>
        </p:grpSpPr>
        <p:sp>
          <p:nvSpPr>
            <p:cNvPr id="32" name="TextBox 31"/>
            <p:cNvSpPr txBox="1"/>
            <p:nvPr/>
          </p:nvSpPr>
          <p:spPr>
            <a:xfrm>
              <a:off x="7079492" y="989462"/>
              <a:ext cx="332180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spc="200" dirty="0">
                  <a:ea typeface="Titillium" charset="0"/>
                  <a:cs typeface="Titillium" charset="0"/>
                </a:rPr>
                <a:t>NEW NVIVO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79491" y="1244496"/>
              <a:ext cx="3321809" cy="92333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r>
                <a:rPr lang="es-MX" sz="1200" dirty="0">
                  <a:solidFill>
                    <a:schemeClr val="tx1">
                      <a:alpha val="60000"/>
                    </a:schemeClr>
                  </a:solidFill>
                  <a:ea typeface="Titillium" charset="0"/>
                  <a:cs typeface="Titillium" charset="0"/>
                </a:rPr>
                <a:t>Software de análisis de información cualitativa que integra herramientas para trabajar con documentos textuales, multimediales, datos de encuesta y datos bibliográficos con el fin de hacer más efectivo análisis de información desde un único proyecto</a:t>
              </a:r>
            </a:p>
          </p:txBody>
        </p:sp>
      </p:grpSp>
      <p:sp>
        <p:nvSpPr>
          <p:cNvPr id="24" name="TextBox 1">
            <a:extLst>
              <a:ext uri="{FF2B5EF4-FFF2-40B4-BE49-F238E27FC236}">
                <a16:creationId xmlns:a16="http://schemas.microsoft.com/office/drawing/2014/main" xmlns="" id="{BE0FA599-F91E-43C4-8BE3-6C5C6370CA01}"/>
              </a:ext>
            </a:extLst>
          </p:cNvPr>
          <p:cNvSpPr txBox="1"/>
          <p:nvPr/>
        </p:nvSpPr>
        <p:spPr>
          <a:xfrm>
            <a:off x="889461" y="1135940"/>
            <a:ext cx="3684814" cy="25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spc="200" dirty="0">
                <a:solidFill>
                  <a:srgbClr val="3D62AB"/>
                </a:solidFill>
                <a:ea typeface="Titillium" charset="0"/>
                <a:cs typeface="Titillium" charset="0"/>
              </a:rPr>
              <a:t>HERRAMIENTAS</a:t>
            </a:r>
            <a:r>
              <a:rPr lang="en-US" sz="2000" b="1" spc="200" dirty="0">
                <a:solidFill>
                  <a:srgbClr val="3D62AB"/>
                </a:solidFill>
                <a:ea typeface="Titillium" charset="0"/>
                <a:cs typeface="Titillium" charset="0"/>
              </a:rPr>
              <a:t> DE TRABAJO</a:t>
            </a:r>
          </a:p>
        </p:txBody>
      </p:sp>
      <p:cxnSp>
        <p:nvCxnSpPr>
          <p:cNvPr id="34" name="Straight Connector 2">
            <a:extLst>
              <a:ext uri="{FF2B5EF4-FFF2-40B4-BE49-F238E27FC236}">
                <a16:creationId xmlns:a16="http://schemas.microsoft.com/office/drawing/2014/main" xmlns="" id="{C18DF126-D4C0-454B-811C-6C7184A725E8}"/>
              </a:ext>
            </a:extLst>
          </p:cNvPr>
          <p:cNvCxnSpPr>
            <a:cxnSpLocks/>
          </p:cNvCxnSpPr>
          <p:nvPr/>
        </p:nvCxnSpPr>
        <p:spPr>
          <a:xfrm>
            <a:off x="881072" y="1438651"/>
            <a:ext cx="1954407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">
            <a:extLst>
              <a:ext uri="{FF2B5EF4-FFF2-40B4-BE49-F238E27FC236}">
                <a16:creationId xmlns:a16="http://schemas.microsoft.com/office/drawing/2014/main" xmlns="" id="{BAFCA12C-03AB-4204-BFAC-A47926B17245}"/>
              </a:ext>
            </a:extLst>
          </p:cNvPr>
          <p:cNvSpPr>
            <a:spLocks/>
          </p:cNvSpPr>
          <p:nvPr/>
        </p:nvSpPr>
        <p:spPr bwMode="auto">
          <a:xfrm>
            <a:off x="5453220" y="745537"/>
            <a:ext cx="1285559" cy="128555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xmlns="" id="{58762E77-05D3-4642-B541-D5E669FB5426}"/>
              </a:ext>
            </a:extLst>
          </p:cNvPr>
          <p:cNvSpPr>
            <a:spLocks/>
          </p:cNvSpPr>
          <p:nvPr/>
        </p:nvSpPr>
        <p:spPr bwMode="auto">
          <a:xfrm>
            <a:off x="5453219" y="2799667"/>
            <a:ext cx="1285559" cy="128555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xmlns="" id="{B27BF3F6-5256-4430-95A2-B0491046BDCD}"/>
              </a:ext>
            </a:extLst>
          </p:cNvPr>
          <p:cNvSpPr>
            <a:spLocks/>
          </p:cNvSpPr>
          <p:nvPr/>
        </p:nvSpPr>
        <p:spPr bwMode="auto">
          <a:xfrm>
            <a:off x="5453219" y="4768316"/>
            <a:ext cx="1285559" cy="128555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6620329-3932-478E-B071-45F869799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14" y="1047628"/>
            <a:ext cx="803167" cy="681375"/>
          </a:xfrm>
          <a:prstGeom prst="rect">
            <a:avLst/>
          </a:prstGeom>
        </p:spPr>
      </p:pic>
      <p:pic>
        <p:nvPicPr>
          <p:cNvPr id="39" name="Imagen 3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xmlns="" id="{F0032B06-1AD8-45D8-B41E-0B6372946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14" y="4966086"/>
            <a:ext cx="914402" cy="8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857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39B04FC4-CF30-4DDE-91CB-CCABAFFF8694}"/>
              </a:ext>
            </a:extLst>
          </p:cNvPr>
          <p:cNvGrpSpPr/>
          <p:nvPr/>
        </p:nvGrpSpPr>
        <p:grpSpPr>
          <a:xfrm>
            <a:off x="1975258" y="2892488"/>
            <a:ext cx="7873951" cy="650287"/>
            <a:chOff x="2675310" y="3771869"/>
            <a:chExt cx="4763515" cy="393405"/>
          </a:xfrm>
        </p:grpSpPr>
        <p:sp>
          <p:nvSpPr>
            <p:cNvPr id="15" name="Oval 14"/>
            <p:cNvSpPr/>
            <p:nvPr/>
          </p:nvSpPr>
          <p:spPr>
            <a:xfrm>
              <a:off x="2675310" y="3771869"/>
              <a:ext cx="393405" cy="393405"/>
            </a:xfrm>
            <a:prstGeom prst="ellipse">
              <a:avLst/>
            </a:prstGeom>
            <a:noFill/>
            <a:ln w="19050">
              <a:solidFill>
                <a:srgbClr val="3D6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3D62AB"/>
                  </a:solidFill>
                  <a:ea typeface="Titillium" charset="0"/>
                  <a:cs typeface="Titillium" charset="0"/>
                </a:rPr>
                <a:t>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860365" y="3771869"/>
              <a:ext cx="393405" cy="393405"/>
            </a:xfrm>
            <a:prstGeom prst="ellipse">
              <a:avLst/>
            </a:prstGeom>
            <a:noFill/>
            <a:ln w="19050">
              <a:solidFill>
                <a:srgbClr val="3D6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3D62AB"/>
                  </a:solidFill>
                  <a:ea typeface="Titillium" charset="0"/>
                  <a:cs typeface="Titillium" charset="0"/>
                </a:rPr>
                <a:t>2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7045420" y="3771869"/>
              <a:ext cx="393405" cy="393405"/>
            </a:xfrm>
            <a:prstGeom prst="ellipse">
              <a:avLst/>
            </a:prstGeom>
            <a:noFill/>
            <a:ln w="19050">
              <a:solidFill>
                <a:srgbClr val="3D6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3D62AB"/>
                  </a:solidFill>
                  <a:ea typeface="Titillium" charset="0"/>
                  <a:cs typeface="Titillium" charset="0"/>
                </a:rPr>
                <a:t>3</a:t>
              </a:r>
            </a:p>
          </p:txBody>
        </p: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3119944" y="3973762"/>
              <a:ext cx="1669312" cy="0"/>
            </a:xfrm>
            <a:prstGeom prst="line">
              <a:avLst/>
            </a:prstGeom>
            <a:ln w="19050">
              <a:solidFill>
                <a:srgbClr val="3D6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5304309" y="3973762"/>
              <a:ext cx="1669312" cy="0"/>
            </a:xfrm>
            <a:prstGeom prst="line">
              <a:avLst/>
            </a:prstGeom>
            <a:ln w="19050">
              <a:solidFill>
                <a:srgbClr val="3D6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">
            <a:extLst>
              <a:ext uri="{FF2B5EF4-FFF2-40B4-BE49-F238E27FC236}">
                <a16:creationId xmlns:a16="http://schemas.microsoft.com/office/drawing/2014/main" xmlns="" id="{96E7B48C-71CC-43EE-82B9-FCF807D4B4B2}"/>
              </a:ext>
            </a:extLst>
          </p:cNvPr>
          <p:cNvSpPr txBox="1"/>
          <p:nvPr/>
        </p:nvSpPr>
        <p:spPr>
          <a:xfrm>
            <a:off x="4253593" y="884032"/>
            <a:ext cx="3684814" cy="25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spc="200" dirty="0">
                <a:solidFill>
                  <a:srgbClr val="3D62AB"/>
                </a:solidFill>
                <a:ea typeface="Titillium" charset="0"/>
                <a:cs typeface="Titillium" charset="0"/>
              </a:rPr>
              <a:t>ACTIVIDADES </a:t>
            </a:r>
            <a:r>
              <a:rPr lang="en-US" sz="2000" b="1" spc="200" dirty="0">
                <a:solidFill>
                  <a:srgbClr val="3D62AB"/>
                </a:solidFill>
                <a:ea typeface="Titillium" charset="0"/>
                <a:cs typeface="Titillium" charset="0"/>
              </a:rPr>
              <a:t>PRINCIPALES </a:t>
            </a:r>
          </a:p>
        </p:txBody>
      </p:sp>
      <p:cxnSp>
        <p:nvCxnSpPr>
          <p:cNvPr id="29" name="Straight Connector 2">
            <a:extLst>
              <a:ext uri="{FF2B5EF4-FFF2-40B4-BE49-F238E27FC236}">
                <a16:creationId xmlns:a16="http://schemas.microsoft.com/office/drawing/2014/main" xmlns="" id="{6AF07E40-39CD-4E9E-8C89-243333C67470}"/>
              </a:ext>
            </a:extLst>
          </p:cNvPr>
          <p:cNvCxnSpPr>
            <a:cxnSpLocks/>
          </p:cNvCxnSpPr>
          <p:nvPr/>
        </p:nvCxnSpPr>
        <p:spPr>
          <a:xfrm>
            <a:off x="4245204" y="1186743"/>
            <a:ext cx="1652257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">
            <a:extLst>
              <a:ext uri="{FF2B5EF4-FFF2-40B4-BE49-F238E27FC236}">
                <a16:creationId xmlns:a16="http://schemas.microsoft.com/office/drawing/2014/main" xmlns="" id="{7878365B-8F4B-4BD1-A52B-3B4E19AE4B99}"/>
              </a:ext>
            </a:extLst>
          </p:cNvPr>
          <p:cNvSpPr txBox="1"/>
          <p:nvPr/>
        </p:nvSpPr>
        <p:spPr>
          <a:xfrm>
            <a:off x="745086" y="3913778"/>
            <a:ext cx="2782345" cy="43088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s-ES" sz="1400" spc="300" dirty="0">
                <a:solidFill>
                  <a:srgbClr val="3D62AB"/>
                </a:solidFill>
                <a:ea typeface="Titillium" charset="0"/>
                <a:cs typeface="Titillium" charset="0"/>
              </a:rPr>
              <a:t>Análisis de contexto y Fuentes de información</a:t>
            </a:r>
            <a:endParaRPr lang="en-US" sz="1400" spc="300" dirty="0">
              <a:solidFill>
                <a:srgbClr val="3D62AB"/>
              </a:solidFill>
              <a:ea typeface="Titillium" charset="0"/>
              <a:cs typeface="Titillium" charset="0"/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xmlns="" id="{427EBB5D-04BE-4AA8-8274-A17FADDF6CF8}"/>
              </a:ext>
            </a:extLst>
          </p:cNvPr>
          <p:cNvSpPr txBox="1"/>
          <p:nvPr/>
        </p:nvSpPr>
        <p:spPr>
          <a:xfrm>
            <a:off x="581186" y="4555885"/>
            <a:ext cx="3110144" cy="64633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Analizar el contexto,</a:t>
            </a:r>
            <a:r>
              <a:rPr lang="es-ES" sz="14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 tomar decisiones sobre los parámetros y seleccionar fuentes documentales</a:t>
            </a:r>
            <a:endParaRPr lang="en-US" sz="1400" dirty="0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xmlns="" id="{BB95B7BF-C67E-47FB-907A-5DAF8CB19DA7}"/>
              </a:ext>
            </a:extLst>
          </p:cNvPr>
          <p:cNvSpPr txBox="1"/>
          <p:nvPr/>
        </p:nvSpPr>
        <p:spPr>
          <a:xfrm>
            <a:off x="4560466" y="3913778"/>
            <a:ext cx="2977326" cy="64633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s-ES" sz="1400" spc="300" dirty="0">
                <a:solidFill>
                  <a:srgbClr val="3D62AB"/>
                </a:solidFill>
                <a:ea typeface="Titillium" charset="0"/>
                <a:cs typeface="Titillium" charset="0"/>
              </a:rPr>
              <a:t>Construcción de la estructura de la taxonomía</a:t>
            </a:r>
            <a:endParaRPr lang="en-US" sz="1400" cap="all" spc="300" dirty="0">
              <a:solidFill>
                <a:srgbClr val="3D62AB"/>
              </a:solidFill>
              <a:ea typeface="Titillium" charset="0"/>
              <a:cs typeface="Titillium" charset="0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xmlns="" id="{72E4AE5E-D176-46F5-AF2A-80B756E8C378}"/>
              </a:ext>
            </a:extLst>
          </p:cNvPr>
          <p:cNvSpPr txBox="1"/>
          <p:nvPr/>
        </p:nvSpPr>
        <p:spPr>
          <a:xfrm>
            <a:off x="4556083" y="4607946"/>
            <a:ext cx="2955128" cy="64633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Identificación, selección de términos y desarrollo de la estructura de relaciones</a:t>
            </a:r>
            <a:endParaRPr lang="en-US" sz="1400" dirty="0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xmlns="" id="{8BAD448D-93DC-44E5-B9EE-C2CE48E5306A}"/>
              </a:ext>
            </a:extLst>
          </p:cNvPr>
          <p:cNvSpPr txBox="1"/>
          <p:nvPr/>
        </p:nvSpPr>
        <p:spPr>
          <a:xfrm>
            <a:off x="8272642" y="3806719"/>
            <a:ext cx="2759324" cy="64633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s-ES" sz="1400" spc="300" dirty="0">
                <a:solidFill>
                  <a:srgbClr val="3D62AB"/>
                </a:solidFill>
                <a:ea typeface="Titillium" charset="0"/>
                <a:cs typeface="Titillium" charset="0"/>
              </a:rPr>
              <a:t>Presentación de la Estructura conceptual y vocabulario controlado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xmlns="" id="{1B43C9F5-5BC8-4403-B527-4FE3772DEF56}"/>
              </a:ext>
            </a:extLst>
          </p:cNvPr>
          <p:cNvSpPr txBox="1"/>
          <p:nvPr/>
        </p:nvSpPr>
        <p:spPr>
          <a:xfrm>
            <a:off x="8284696" y="4500887"/>
            <a:ext cx="2541796" cy="43088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alpha val="60000"/>
                  </a:schemeClr>
                </a:solidFill>
                <a:ea typeface="Titillium" charset="0"/>
                <a:cs typeface="Titillium" charset="0"/>
              </a:rPr>
              <a:t>Términos específicos y apropiados</a:t>
            </a:r>
            <a:endParaRPr lang="en-US" sz="1400" dirty="0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xmlns="" id="{3B9C0AA3-83D9-4E79-9B1D-5AA744CF24B9}"/>
              </a:ext>
            </a:extLst>
          </p:cNvPr>
          <p:cNvSpPr txBox="1"/>
          <p:nvPr/>
        </p:nvSpPr>
        <p:spPr>
          <a:xfrm>
            <a:off x="114289" y="3129305"/>
            <a:ext cx="2931896" cy="176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200" dirty="0">
                <a:solidFill>
                  <a:srgbClr val="3D62AB"/>
                </a:solidFill>
                <a:ea typeface="Titillium" charset="0"/>
                <a:cs typeface="Titillium" charset="0"/>
              </a:rPr>
              <a:t>FASE</a:t>
            </a:r>
          </a:p>
        </p:txBody>
      </p:sp>
      <p:sp>
        <p:nvSpPr>
          <p:cNvPr id="52" name="Shape 3643">
            <a:extLst>
              <a:ext uri="{FF2B5EF4-FFF2-40B4-BE49-F238E27FC236}">
                <a16:creationId xmlns:a16="http://schemas.microsoft.com/office/drawing/2014/main" xmlns="" id="{535660C4-96DB-4882-B528-5FF80C8B4D59}"/>
              </a:ext>
            </a:extLst>
          </p:cNvPr>
          <p:cNvSpPr/>
          <p:nvPr/>
        </p:nvSpPr>
        <p:spPr>
          <a:xfrm>
            <a:off x="2078363" y="2221628"/>
            <a:ext cx="432139" cy="422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Shape 3681">
            <a:extLst>
              <a:ext uri="{FF2B5EF4-FFF2-40B4-BE49-F238E27FC236}">
                <a16:creationId xmlns:a16="http://schemas.microsoft.com/office/drawing/2014/main" xmlns="" id="{BC16898E-C14F-4705-8B6E-FCF9FEAD6A22}"/>
              </a:ext>
            </a:extLst>
          </p:cNvPr>
          <p:cNvSpPr/>
          <p:nvPr/>
        </p:nvSpPr>
        <p:spPr>
          <a:xfrm>
            <a:off x="5663855" y="2283268"/>
            <a:ext cx="432139" cy="353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5"/>
                  <a:pt x="879" y="4800"/>
                  <a:pt x="1964" y="4800"/>
                </a:cubicBezTo>
                <a:cubicBezTo>
                  <a:pt x="3048" y="4800"/>
                  <a:pt x="3927" y="3725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3048" y="13200"/>
                  <a:pt x="3927" y="12125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5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5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5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5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cubicBezTo>
                  <a:pt x="3048" y="21600"/>
                  <a:pt x="3927" y="20525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Shape 3609">
            <a:extLst>
              <a:ext uri="{FF2B5EF4-FFF2-40B4-BE49-F238E27FC236}">
                <a16:creationId xmlns:a16="http://schemas.microsoft.com/office/drawing/2014/main" xmlns="" id="{DE92D4E3-484E-43EB-97E7-A18C0BCA3E88}"/>
              </a:ext>
            </a:extLst>
          </p:cNvPr>
          <p:cNvSpPr/>
          <p:nvPr/>
        </p:nvSpPr>
        <p:spPr>
          <a:xfrm>
            <a:off x="9323901" y="2338177"/>
            <a:ext cx="353568" cy="353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rgbClr val="3D62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30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ZUL" id="{7157D12F-8E8F-4668-A356-3C252FA5EFF4}" vid="{0D6368FF-8494-497C-9AF9-547023E4339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AZUL</Template>
  <TotalTime>2670</TotalTime>
  <Words>865</Words>
  <Application>Microsoft Office PowerPoint</Application>
  <PresentationFormat>Custom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Mapp OEA</dc:creator>
  <cp:lastModifiedBy>%kbozicovich%</cp:lastModifiedBy>
  <cp:revision>94</cp:revision>
  <dcterms:created xsi:type="dcterms:W3CDTF">2016-06-28T19:13:06Z</dcterms:created>
  <dcterms:modified xsi:type="dcterms:W3CDTF">2020-07-30T15:14:55Z</dcterms:modified>
</cp:coreProperties>
</file>